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DA16E8-BE67-4655-8223-8CF70AF2C71C}" v="2" dt="2026-08-26T15:44:35.9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52" d="100"/>
          <a:sy n="152" d="100"/>
        </p:scale>
        <p:origin x="604" y="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Stub Christiansen (tomc)" userId="afc3f90f-75c5-41c9-9fc1-b8d2295f6041" providerId="ADAL" clId="{41A6740E-117A-4D04-9CF8-4E4580DDA769}"/>
    <pc:docChg chg="undo custSel modSld">
      <pc:chgData name="Tom Stub Christiansen (tomc)" userId="afc3f90f-75c5-41c9-9fc1-b8d2295f6041" providerId="ADAL" clId="{41A6740E-117A-4D04-9CF8-4E4580DDA769}" dt="2026-08-26T15:52:23.190" v="26" actId="20577"/>
      <pc:docMkLst>
        <pc:docMk/>
      </pc:docMkLst>
      <pc:sldChg chg="addSp delSp modSp mod">
        <pc:chgData name="Tom Stub Christiansen (tomc)" userId="afc3f90f-75c5-41c9-9fc1-b8d2295f6041" providerId="ADAL" clId="{41A6740E-117A-4D04-9CF8-4E4580DDA769}" dt="2026-08-26T15:52:23.190" v="26" actId="20577"/>
        <pc:sldMkLst>
          <pc:docMk/>
          <pc:sldMk cId="0" sldId="260"/>
        </pc:sldMkLst>
        <pc:spChg chg="mod">
          <ac:chgData name="Tom Stub Christiansen (tomc)" userId="afc3f90f-75c5-41c9-9fc1-b8d2295f6041" providerId="ADAL" clId="{41A6740E-117A-4D04-9CF8-4E4580DDA769}" dt="2026-08-26T15:35:39.322" v="0" actId="14100"/>
          <ac:spMkLst>
            <pc:docMk/>
            <pc:sldMk cId="0" sldId="260"/>
            <ac:spMk id="28" creationId="{00000000-0000-0000-0000-000000000000}"/>
          </ac:spMkLst>
        </pc:spChg>
        <pc:spChg chg="del mod">
          <ac:chgData name="Tom Stub Christiansen (tomc)" userId="afc3f90f-75c5-41c9-9fc1-b8d2295f6041" providerId="ADAL" clId="{41A6740E-117A-4D04-9CF8-4E4580DDA769}" dt="2026-08-26T15:51:27.406" v="13" actId="478"/>
          <ac:spMkLst>
            <pc:docMk/>
            <pc:sldMk cId="0" sldId="260"/>
            <ac:spMk id="29" creationId="{00000000-0000-0000-0000-000000000000}"/>
          </ac:spMkLst>
        </pc:spChg>
        <pc:spChg chg="del">
          <ac:chgData name="Tom Stub Christiansen (tomc)" userId="afc3f90f-75c5-41c9-9fc1-b8d2295f6041" providerId="ADAL" clId="{41A6740E-117A-4D04-9CF8-4E4580DDA769}" dt="2026-08-26T15:51:29.264" v="14" actId="478"/>
          <ac:spMkLst>
            <pc:docMk/>
            <pc:sldMk cId="0" sldId="260"/>
            <ac:spMk id="30" creationId="{00000000-0000-0000-0000-000000000000}"/>
          </ac:spMkLst>
        </pc:spChg>
        <pc:spChg chg="mod">
          <ac:chgData name="Tom Stub Christiansen (tomc)" userId="afc3f90f-75c5-41c9-9fc1-b8d2295f6041" providerId="ADAL" clId="{41A6740E-117A-4D04-9CF8-4E4580DDA769}" dt="2026-08-26T15:35:42.330" v="1" actId="14100"/>
          <ac:spMkLst>
            <pc:docMk/>
            <pc:sldMk cId="0" sldId="260"/>
            <ac:spMk id="33" creationId="{00000000-0000-0000-0000-000000000000}"/>
          </ac:spMkLst>
        </pc:spChg>
        <pc:spChg chg="mod">
          <ac:chgData name="Tom Stub Christiansen (tomc)" userId="afc3f90f-75c5-41c9-9fc1-b8d2295f6041" providerId="ADAL" clId="{41A6740E-117A-4D04-9CF8-4E4580DDA769}" dt="2026-08-26T15:44:22.322" v="10"/>
          <ac:spMkLst>
            <pc:docMk/>
            <pc:sldMk cId="0" sldId="260"/>
            <ac:spMk id="34" creationId="{00000000-0000-0000-0000-000000000000}"/>
          </ac:spMkLst>
        </pc:spChg>
        <pc:spChg chg="mod">
          <ac:chgData name="Tom Stub Christiansen (tomc)" userId="afc3f90f-75c5-41c9-9fc1-b8d2295f6041" providerId="ADAL" clId="{41A6740E-117A-4D04-9CF8-4E4580DDA769}" dt="2026-08-26T15:44:35.953" v="11"/>
          <ac:spMkLst>
            <pc:docMk/>
            <pc:sldMk cId="0" sldId="260"/>
            <ac:spMk id="35" creationId="{00000000-0000-0000-0000-000000000000}"/>
          </ac:spMkLst>
        </pc:spChg>
        <pc:spChg chg="mod">
          <ac:chgData name="Tom Stub Christiansen (tomc)" userId="afc3f90f-75c5-41c9-9fc1-b8d2295f6041" providerId="ADAL" clId="{41A6740E-117A-4D04-9CF8-4E4580DDA769}" dt="2026-08-26T15:35:44.474" v="2" actId="14100"/>
          <ac:spMkLst>
            <pc:docMk/>
            <pc:sldMk cId="0" sldId="260"/>
            <ac:spMk id="38" creationId="{00000000-0000-0000-0000-000000000000}"/>
          </ac:spMkLst>
        </pc:spChg>
        <pc:spChg chg="mod">
          <ac:chgData name="Tom Stub Christiansen (tomc)" userId="afc3f90f-75c5-41c9-9fc1-b8d2295f6041" providerId="ADAL" clId="{41A6740E-117A-4D04-9CF8-4E4580DDA769}" dt="2026-08-26T15:35:46.836" v="3" actId="14100"/>
          <ac:spMkLst>
            <pc:docMk/>
            <pc:sldMk cId="0" sldId="260"/>
            <ac:spMk id="43" creationId="{00000000-0000-0000-0000-000000000000}"/>
          </ac:spMkLst>
        </pc:spChg>
        <pc:spChg chg="add">
          <ac:chgData name="Tom Stub Christiansen (tomc)" userId="afc3f90f-75c5-41c9-9fc1-b8d2295f6041" providerId="ADAL" clId="{41A6740E-117A-4D04-9CF8-4E4580DDA769}" dt="2026-08-26T15:51:30.535" v="15" actId="22"/>
          <ac:spMkLst>
            <pc:docMk/>
            <pc:sldMk cId="0" sldId="260"/>
            <ac:spMk id="47" creationId="{3813AE6E-3861-E561-E6B0-579E47407EA1}"/>
          </ac:spMkLst>
        </pc:spChg>
        <pc:spChg chg="mod">
          <ac:chgData name="Tom Stub Christiansen (tomc)" userId="afc3f90f-75c5-41c9-9fc1-b8d2295f6041" providerId="ADAL" clId="{41A6740E-117A-4D04-9CF8-4E4580DDA769}" dt="2026-08-26T15:35:57.669" v="7" actId="14100"/>
          <ac:spMkLst>
            <pc:docMk/>
            <pc:sldMk cId="0" sldId="260"/>
            <ac:spMk id="48" creationId="{00000000-0000-0000-0000-000000000000}"/>
          </ac:spMkLst>
        </pc:spChg>
        <pc:spChg chg="mod">
          <ac:chgData name="Tom Stub Christiansen (tomc)" userId="afc3f90f-75c5-41c9-9fc1-b8d2295f6041" providerId="ADAL" clId="{41A6740E-117A-4D04-9CF8-4E4580DDA769}" dt="2026-08-26T15:35:54.670" v="6" actId="14100"/>
          <ac:spMkLst>
            <pc:docMk/>
            <pc:sldMk cId="0" sldId="260"/>
            <ac:spMk id="53" creationId="{00000000-0000-0000-0000-000000000000}"/>
          </ac:spMkLst>
        </pc:spChg>
        <pc:spChg chg="mod">
          <ac:chgData name="Tom Stub Christiansen (tomc)" userId="afc3f90f-75c5-41c9-9fc1-b8d2295f6041" providerId="ADAL" clId="{41A6740E-117A-4D04-9CF8-4E4580DDA769}" dt="2026-08-26T15:51:50.928" v="18"/>
          <ac:spMkLst>
            <pc:docMk/>
            <pc:sldMk cId="0" sldId="260"/>
            <ac:spMk id="54" creationId="{00000000-0000-0000-0000-000000000000}"/>
          </ac:spMkLst>
        </pc:spChg>
        <pc:spChg chg="mod">
          <ac:chgData name="Tom Stub Christiansen (tomc)" userId="afc3f90f-75c5-41c9-9fc1-b8d2295f6041" providerId="ADAL" clId="{41A6740E-117A-4D04-9CF8-4E4580DDA769}" dt="2026-08-26T15:52:23.190" v="26" actId="20577"/>
          <ac:spMkLst>
            <pc:docMk/>
            <pc:sldMk cId="0" sldId="260"/>
            <ac:spMk id="55" creationId="{00000000-0000-0000-0000-000000000000}"/>
          </ac:spMkLst>
        </pc:spChg>
        <pc:spChg chg="add">
          <ac:chgData name="Tom Stub Christiansen (tomc)" userId="afc3f90f-75c5-41c9-9fc1-b8d2295f6041" providerId="ADAL" clId="{41A6740E-117A-4D04-9CF8-4E4580DDA769}" dt="2026-08-26T15:51:30.535" v="15" actId="22"/>
          <ac:spMkLst>
            <pc:docMk/>
            <pc:sldMk cId="0" sldId="260"/>
            <ac:spMk id="57" creationId="{67E3B840-DE4B-D5D5-CFBE-E7B6EFAE4124}"/>
          </ac:spMkLst>
        </pc:spChg>
        <pc:spChg chg="mod">
          <ac:chgData name="Tom Stub Christiansen (tomc)" userId="afc3f90f-75c5-41c9-9fc1-b8d2295f6041" providerId="ADAL" clId="{41A6740E-117A-4D04-9CF8-4E4580DDA769}" dt="2026-08-26T15:35:52.034" v="5" actId="14100"/>
          <ac:spMkLst>
            <pc:docMk/>
            <pc:sldMk cId="0" sldId="260"/>
            <ac:spMk id="58" creationId="{00000000-0000-0000-0000-000000000000}"/>
          </ac:spMkLst>
        </pc:spChg>
        <pc:spChg chg="mod">
          <ac:chgData name="Tom Stub Christiansen (tomc)" userId="afc3f90f-75c5-41c9-9fc1-b8d2295f6041" providerId="ADAL" clId="{41A6740E-117A-4D04-9CF8-4E4580DDA769}" dt="2026-08-26T15:35:49.634" v="4" actId="14100"/>
          <ac:spMkLst>
            <pc:docMk/>
            <pc:sldMk cId="0" sldId="260"/>
            <ac:spMk id="63" creationId="{00000000-0000-0000-0000-000000000000}"/>
          </ac:spMkLst>
        </pc:spChg>
        <pc:spChg chg="add del">
          <ac:chgData name="Tom Stub Christiansen (tomc)" userId="afc3f90f-75c5-41c9-9fc1-b8d2295f6041" providerId="ADAL" clId="{41A6740E-117A-4D04-9CF8-4E4580DDA769}" dt="2026-08-26T15:51:43.090" v="17" actId="22"/>
          <ac:spMkLst>
            <pc:docMk/>
            <pc:sldMk cId="0" sldId="260"/>
            <ac:spMk id="67" creationId="{B9398483-135A-FE8E-6BB2-296AF61E2A16}"/>
          </ac:spMkLst>
        </pc:spChg>
        <pc:spChg chg="add del">
          <ac:chgData name="Tom Stub Christiansen (tomc)" userId="afc3f90f-75c5-41c9-9fc1-b8d2295f6041" providerId="ADAL" clId="{41A6740E-117A-4D04-9CF8-4E4580DDA769}" dt="2026-08-26T15:51:43.090" v="17" actId="22"/>
          <ac:spMkLst>
            <pc:docMk/>
            <pc:sldMk cId="0" sldId="260"/>
            <ac:spMk id="78" creationId="{81902BBC-40C0-2C2A-7895-1D9FC0651CAC}"/>
          </ac:spMkLst>
        </pc:spChg>
        <pc:picChg chg="add">
          <ac:chgData name="Tom Stub Christiansen (tomc)" userId="afc3f90f-75c5-41c9-9fc1-b8d2295f6041" providerId="ADAL" clId="{41A6740E-117A-4D04-9CF8-4E4580DDA769}" dt="2026-08-26T15:44:13.536" v="9" actId="22"/>
          <ac:picMkLst>
            <pc:docMk/>
            <pc:sldMk cId="0" sldId="260"/>
            <ac:picMk id="37" creationId="{06E13D10-169C-E633-1D50-7F5F6BC234C2}"/>
          </ac:picMkLst>
        </pc:picChg>
        <pc:picChg chg="del">
          <ac:chgData name="Tom Stub Christiansen (tomc)" userId="afc3f90f-75c5-41c9-9fc1-b8d2295f6041" providerId="ADAL" clId="{41A6740E-117A-4D04-9CF8-4E4580DDA769}" dt="2026-08-26T15:44:11.919" v="8" actId="478"/>
          <ac:picMkLst>
            <pc:docMk/>
            <pc:sldMk cId="0" sldId="260"/>
            <ac:picMk id="69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4.png"/><Relationship Id="rId21" Type="http://schemas.openxmlformats.org/officeDocument/2006/relationships/image" Target="../media/image62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image" Target="../media/image43.png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Relationship Id="rId22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64.png"/><Relationship Id="rId21" Type="http://schemas.openxmlformats.org/officeDocument/2006/relationships/image" Target="../media/image1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image" Target="../media/image63.png"/><Relationship Id="rId16" Type="http://schemas.openxmlformats.org/officeDocument/2006/relationships/image" Target="../media/image77.png"/><Relationship Id="rId20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01776" y="1149927"/>
            <a:ext cx="4588448" cy="804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25641" y="2867025"/>
            <a:ext cx="5740717" cy="10096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da-DK" sz="5250" b="1" i="0" u="none" noProof="0" dirty="0">
                <a:solidFill>
                  <a:srgbClr val="F8FAFC"/>
                </a:solidFill>
                <a:latin typeface="Poppins"/>
              </a:rPr>
              <a:t>Benspændskort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57437" y="4067175"/>
            <a:ext cx="7477125" cy="6551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700"/>
              </a:lnSpc>
            </a:pPr>
            <a:r>
              <a:rPr lang="da-DK" sz="1800" b="0" i="0" u="none" noProof="0" dirty="0">
                <a:solidFill>
                  <a:srgbClr val="94A3B8"/>
                </a:solidFill>
                <a:latin typeface="Lato"/>
              </a:rPr>
              <a:t>Udskriv og klip kortene ud.</a:t>
            </a:r>
          </a:p>
          <a:p>
            <a:pPr algn="ctr">
              <a:lnSpc>
                <a:spcPts val="2700"/>
              </a:lnSpc>
            </a:pPr>
            <a:r>
              <a:rPr lang="da-DK" dirty="0">
                <a:solidFill>
                  <a:srgbClr val="94A3B8"/>
                </a:solidFill>
                <a:latin typeface="Lato"/>
              </a:rPr>
              <a:t>Download PowerPoint, hvis du gerne vil ændre eller tilføje spørgsmål</a:t>
            </a:r>
            <a:endParaRPr lang="da-DK" sz="1800" b="0" i="0" u="none" noProof="0" dirty="0">
              <a:solidFill>
                <a:srgbClr val="94A3B8"/>
              </a:solidFill>
              <a:latin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62050"/>
            <a:ext cx="2714625" cy="256222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1162050"/>
            <a:ext cx="2714625" cy="256222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1162050"/>
            <a:ext cx="2714625" cy="256222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5" y="1162050"/>
            <a:ext cx="2714625" cy="2562225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914775"/>
            <a:ext cx="2714625" cy="2562225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3914775"/>
            <a:ext cx="2714625" cy="2562225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3914775"/>
            <a:ext cx="2714625" cy="256222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5" y="3914775"/>
            <a:ext cx="2714625" cy="2562225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550" y="3048000"/>
            <a:ext cx="2295525" cy="466725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675" y="3048000"/>
            <a:ext cx="2295525" cy="466725"/>
          </a:xfrm>
          <a:prstGeom prst="rect">
            <a:avLst/>
          </a:prstGeom>
        </p:spPr>
      </p:pic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3048000"/>
            <a:ext cx="2295525" cy="466725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925" y="3048000"/>
            <a:ext cx="2295525" cy="466725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550" y="5800725"/>
            <a:ext cx="2295525" cy="466725"/>
          </a:xfrm>
          <a:prstGeom prst="rect">
            <a:avLst/>
          </a:prstGeom>
        </p:spPr>
      </p:pic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675" y="5800725"/>
            <a:ext cx="2295525" cy="466725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5800725"/>
            <a:ext cx="2295525" cy="466725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925" y="5800725"/>
            <a:ext cx="2295525" cy="466725"/>
          </a:xfrm>
          <a:prstGeom prst="rect">
            <a:avLst/>
          </a:prstGeom>
        </p:spPr>
      </p:pic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0" y="1371600"/>
            <a:ext cx="371475" cy="285750"/>
          </a:xfrm>
          <a:prstGeom prst="rect">
            <a:avLst/>
          </a:prstGeom>
        </p:spPr>
      </p:pic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1625" y="1371600"/>
            <a:ext cx="409575" cy="285750"/>
          </a:xfrm>
          <a:prstGeom prst="rect">
            <a:avLst/>
          </a:prstGeom>
        </p:spPr>
      </p:pic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6750" y="1371600"/>
            <a:ext cx="409575" cy="285750"/>
          </a:xfrm>
          <a:prstGeom prst="rect">
            <a:avLst/>
          </a:prstGeom>
        </p:spPr>
      </p:pic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72825" y="1371600"/>
            <a:ext cx="428625" cy="285750"/>
          </a:xfrm>
          <a:prstGeom prst="rect">
            <a:avLst/>
          </a:prstGeom>
        </p:spPr>
      </p:pic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66975" y="4124325"/>
            <a:ext cx="419100" cy="285750"/>
          </a:xfrm>
          <a:prstGeom prst="rect">
            <a:avLst/>
          </a:prstGeom>
        </p:spPr>
      </p:pic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81625" y="4124325"/>
            <a:ext cx="409575" cy="285750"/>
          </a:xfrm>
          <a:prstGeom prst="rect">
            <a:avLst/>
          </a:prstGeom>
        </p:spPr>
      </p:pic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86750" y="4124325"/>
            <a:ext cx="409575" cy="285750"/>
          </a:xfrm>
          <a:prstGeom prst="rect">
            <a:avLst/>
          </a:prstGeom>
        </p:spPr>
      </p:pic>
      <p:pic>
        <p:nvPicPr>
          <p:cNvPr id="25" name="Picture 24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182350" y="4124325"/>
            <a:ext cx="419100" cy="28575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81000" y="381000"/>
            <a:ext cx="11811000" cy="4953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2400" b="1" i="0" u="none" noProof="0" dirty="0">
                <a:solidFill>
                  <a:srgbClr val="2563EB"/>
                </a:solidFill>
                <a:latin typeface="Poppins"/>
              </a:rPr>
              <a:t>UDFORDRING 1: KASSEN DER STÅR SELV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81000" y="933450"/>
            <a:ext cx="11430000" cy="38100"/>
          </a:xfrm>
          <a:prstGeom prst="rect">
            <a:avLst/>
          </a:prstGeom>
          <a:solidFill>
            <a:srgbClr val="2563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noProof="0" dirty="0"/>
          </a:p>
        </p:txBody>
      </p:sp>
      <p:sp>
        <p:nvSpPr>
          <p:cNvPr id="28" name="TextBox 27"/>
          <p:cNvSpPr txBox="1"/>
          <p:nvPr/>
        </p:nvSpPr>
        <p:spPr>
          <a:xfrm>
            <a:off x="590550" y="1371600"/>
            <a:ext cx="135255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1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Kassen der står selv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0100" y="1942951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2563EB"/>
                </a:solidFill>
                <a:latin typeface="Poppins"/>
              </a:rPr>
              <a:t>Bakketest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0550" y="2257276"/>
            <a:ext cx="2295525" cy="4000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Kassen skal kunne stå fast, selvom bordet vipper lidt (ca. 15 grader).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71537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266825" y="3308674"/>
            <a:ext cx="942975" cy="12635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495675" y="1371600"/>
            <a:ext cx="135255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1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Kassen der står selv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5225" y="1942951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2563EB"/>
                </a:solidFill>
                <a:latin typeface="Poppins"/>
              </a:rPr>
              <a:t>Én samlet del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95675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Kassen skal foldes ud af ét sammenhængende stykke materiale. Ingen løse dele!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776662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4171950" y="3308674"/>
            <a:ext cx="942975" cy="126351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400800" y="1371600"/>
            <a:ext cx="135255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1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Kassen der står selv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629400" y="1942951"/>
            <a:ext cx="2170271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2563EB"/>
                </a:solidFill>
                <a:latin typeface="Poppins"/>
              </a:rPr>
              <a:t>Tårn-test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00800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Du skal kunne bygge et tårn! To helt ens kasser skal kunne stables sikkert uden at vælte.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681787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7077075" y="3308674"/>
            <a:ext cx="942975" cy="126351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9305925" y="1371600"/>
            <a:ext cx="1366728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1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Kassen der står selv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496425" y="1942951"/>
            <a:ext cx="2210276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2563EB"/>
                </a:solidFill>
                <a:latin typeface="Poppins"/>
              </a:rPr>
              <a:t>På fire ben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305925" y="2257276"/>
            <a:ext cx="2295525" cy="4000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Kassen må kun røre bordet præcis fire steder – fuldstændig ligesom en stol.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586912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9982200" y="3308674"/>
            <a:ext cx="942975" cy="126351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590550" y="4124325"/>
            <a:ext cx="135255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1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Kassen der står selv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00100" y="4695676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2563EB"/>
                </a:solidFill>
                <a:latin typeface="Poppins"/>
              </a:rPr>
              <a:t>Vend den om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0550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Vend den på hovedet eller siden! Kassen skal kunne stå fast på mindst to af sine sider.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71537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266825" y="6061399"/>
            <a:ext cx="942975" cy="126351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3495675" y="4124325"/>
            <a:ext cx="135255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1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Kassen der står selv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657600" y="4695676"/>
            <a:ext cx="2240280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2563EB"/>
                </a:solidFill>
                <a:latin typeface="Poppins"/>
              </a:rPr>
              <a:t>Tænk i højden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495675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Skyskraber-design: Kassen skal være mindst dobbelt så høj, som den er bred.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776662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4171950" y="6061399"/>
            <a:ext cx="942975" cy="12635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6400800" y="4124325"/>
            <a:ext cx="135255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1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Kassen der står selv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648450" y="4695676"/>
            <a:ext cx="2150268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2563EB"/>
                </a:solidFill>
                <a:latin typeface="Poppins"/>
              </a:rPr>
              <a:t>Styrkeprøve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400800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Kassen skal være stærk nok til at bære en mellemstor bog på toppen uden at brase sammen.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681787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7077075" y="6061399"/>
            <a:ext cx="942975" cy="126351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9305925" y="4124325"/>
            <a:ext cx="1366728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1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Kassen der står selv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9553575" y="4695676"/>
            <a:ext cx="2150268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2563EB"/>
                </a:solidFill>
                <a:latin typeface="Poppins"/>
              </a:rPr>
              <a:t>Flyttekassen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305925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Kassen skal kunne klappes helt flad sammen igen uden at blive skilt ad i flere dele.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9586912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2563EB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9982200" y="6061399"/>
            <a:ext cx="942975" cy="126351"/>
          </a:xfrm>
          <a:prstGeom prst="rect">
            <a:avLst/>
          </a:prstGeom>
        </p:spPr>
      </p:pic>
      <p:pic>
        <p:nvPicPr>
          <p:cNvPr id="68" name="Picture 67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0550" y="1995338"/>
            <a:ext cx="133350" cy="133350"/>
          </a:xfrm>
          <a:prstGeom prst="rect">
            <a:avLst/>
          </a:prstGeom>
        </p:spPr>
      </p:pic>
      <p:pic>
        <p:nvPicPr>
          <p:cNvPr id="69" name="Picture 68" descr="imag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95675" y="1995338"/>
            <a:ext cx="133350" cy="133350"/>
          </a:xfrm>
          <a:prstGeom prst="rect">
            <a:avLst/>
          </a:prstGeom>
        </p:spPr>
      </p:pic>
      <p:pic>
        <p:nvPicPr>
          <p:cNvPr id="70" name="Picture 69" descr="imag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00800" y="1995338"/>
            <a:ext cx="152400" cy="133350"/>
          </a:xfrm>
          <a:prstGeom prst="rect">
            <a:avLst/>
          </a:prstGeom>
        </p:spPr>
      </p:pic>
      <p:pic>
        <p:nvPicPr>
          <p:cNvPr id="71" name="Picture 70" descr="imag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305925" y="1995338"/>
            <a:ext cx="114300" cy="133350"/>
          </a:xfrm>
          <a:prstGeom prst="rect">
            <a:avLst/>
          </a:prstGeom>
        </p:spPr>
      </p:pic>
      <p:pic>
        <p:nvPicPr>
          <p:cNvPr id="72" name="Picture 71" descr="imag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90550" y="4748063"/>
            <a:ext cx="133350" cy="133350"/>
          </a:xfrm>
          <a:prstGeom prst="rect">
            <a:avLst/>
          </a:prstGeom>
        </p:spPr>
      </p:pic>
      <p:pic>
        <p:nvPicPr>
          <p:cNvPr id="73" name="Picture 72" descr="image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95675" y="4748063"/>
            <a:ext cx="85725" cy="133350"/>
          </a:xfrm>
          <a:prstGeom prst="rect">
            <a:avLst/>
          </a:prstGeom>
        </p:spPr>
      </p:pic>
      <p:pic>
        <p:nvPicPr>
          <p:cNvPr id="74" name="Picture 73" descr="image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400800" y="4748063"/>
            <a:ext cx="171450" cy="133350"/>
          </a:xfrm>
          <a:prstGeom prst="rect">
            <a:avLst/>
          </a:prstGeom>
        </p:spPr>
      </p:pic>
      <p:pic>
        <p:nvPicPr>
          <p:cNvPr id="75" name="Picture 74" descr="image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305925" y="4748063"/>
            <a:ext cx="171450" cy="1333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62050"/>
            <a:ext cx="2714625" cy="256222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1162050"/>
            <a:ext cx="2714625" cy="256222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1162050"/>
            <a:ext cx="2714625" cy="256222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5" y="1162050"/>
            <a:ext cx="2714625" cy="2562225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914775"/>
            <a:ext cx="2714625" cy="2562225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3914775"/>
            <a:ext cx="2714625" cy="2562225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3914775"/>
            <a:ext cx="2714625" cy="256222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5" y="3914775"/>
            <a:ext cx="2714625" cy="2562225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550" y="3048000"/>
            <a:ext cx="2295525" cy="466725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675" y="3048000"/>
            <a:ext cx="2295525" cy="466725"/>
          </a:xfrm>
          <a:prstGeom prst="rect">
            <a:avLst/>
          </a:prstGeom>
        </p:spPr>
      </p:pic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3048000"/>
            <a:ext cx="2295525" cy="466725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925" y="3048000"/>
            <a:ext cx="2295525" cy="466725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550" y="5800725"/>
            <a:ext cx="2295525" cy="466725"/>
          </a:xfrm>
          <a:prstGeom prst="rect">
            <a:avLst/>
          </a:prstGeom>
        </p:spPr>
      </p:pic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675" y="5800725"/>
            <a:ext cx="2295525" cy="466725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5800725"/>
            <a:ext cx="2295525" cy="466725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925" y="5800725"/>
            <a:ext cx="2295525" cy="466725"/>
          </a:xfrm>
          <a:prstGeom prst="rect">
            <a:avLst/>
          </a:prstGeom>
        </p:spPr>
      </p:pic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0" y="1371600"/>
            <a:ext cx="371475" cy="285750"/>
          </a:xfrm>
          <a:prstGeom prst="rect">
            <a:avLst/>
          </a:prstGeom>
        </p:spPr>
      </p:pic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1625" y="1371600"/>
            <a:ext cx="409575" cy="285750"/>
          </a:xfrm>
          <a:prstGeom prst="rect">
            <a:avLst/>
          </a:prstGeom>
        </p:spPr>
      </p:pic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6750" y="1371600"/>
            <a:ext cx="409575" cy="285750"/>
          </a:xfrm>
          <a:prstGeom prst="rect">
            <a:avLst/>
          </a:prstGeom>
        </p:spPr>
      </p:pic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72825" y="1371600"/>
            <a:ext cx="428625" cy="285750"/>
          </a:xfrm>
          <a:prstGeom prst="rect">
            <a:avLst/>
          </a:prstGeom>
        </p:spPr>
      </p:pic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66975" y="4124325"/>
            <a:ext cx="419100" cy="285750"/>
          </a:xfrm>
          <a:prstGeom prst="rect">
            <a:avLst/>
          </a:prstGeom>
        </p:spPr>
      </p:pic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81625" y="4124325"/>
            <a:ext cx="409575" cy="285750"/>
          </a:xfrm>
          <a:prstGeom prst="rect">
            <a:avLst/>
          </a:prstGeom>
        </p:spPr>
      </p:pic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86750" y="4124325"/>
            <a:ext cx="409575" cy="285750"/>
          </a:xfrm>
          <a:prstGeom prst="rect">
            <a:avLst/>
          </a:prstGeom>
        </p:spPr>
      </p:pic>
      <p:pic>
        <p:nvPicPr>
          <p:cNvPr id="25" name="Picture 24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182350" y="4124325"/>
            <a:ext cx="419100" cy="28575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81000" y="381000"/>
            <a:ext cx="11811000" cy="4953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2400" b="1" i="0" u="none" noProof="0" dirty="0">
                <a:solidFill>
                  <a:srgbClr val="EA580C"/>
                </a:solidFill>
                <a:latin typeface="Poppins"/>
              </a:rPr>
              <a:t>UDF. 2: KASSEN DER HOLDER SIG SAMMEN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81000" y="933450"/>
            <a:ext cx="11430000" cy="38100"/>
          </a:xfrm>
          <a:prstGeom prst="rect">
            <a:avLst/>
          </a:prstGeom>
          <a:solidFill>
            <a:srgbClr val="EA58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noProof="0" dirty="0"/>
          </a:p>
        </p:txBody>
      </p:sp>
      <p:sp>
        <p:nvSpPr>
          <p:cNvPr id="28" name="TextBox 27"/>
          <p:cNvSpPr txBox="1"/>
          <p:nvPr/>
        </p:nvSpPr>
        <p:spPr>
          <a:xfrm>
            <a:off x="590550" y="1371600"/>
            <a:ext cx="132397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2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Holder sig sammen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0100" y="1942951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EA580C"/>
                </a:solidFill>
                <a:latin typeface="Poppins"/>
              </a:rPr>
              <a:t>Saml og skil ad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0550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Kassen skal kunne skilles helt ad igen, uden at materialet flækker eller noget knækker.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71537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495675" y="1371600"/>
            <a:ext cx="132397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2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Holder sig sammen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5225" y="1942951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EA580C"/>
                </a:solidFill>
                <a:latin typeface="Poppins"/>
              </a:rPr>
              <a:t>Flot mønster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95675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Gør samlingen til pynt! Den skal kunne ses tydeligt udefra og danne et fedt mønster.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776662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00800" y="1371600"/>
            <a:ext cx="132397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2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Holder sig sammen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629400" y="1942951"/>
            <a:ext cx="2170271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EA580C"/>
                </a:solidFill>
                <a:latin typeface="Poppins"/>
              </a:rPr>
              <a:t>Løftetesten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00800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Kassen skal være samlet så stramt, at man kan løfte den i ét hjørne uden den falder fra hinanden.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681787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305925" y="1371600"/>
            <a:ext cx="1317867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2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Holder sig sammen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553575" y="1942951"/>
            <a:ext cx="2150268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EA580C"/>
                </a:solidFill>
                <a:latin typeface="Poppins"/>
              </a:rPr>
              <a:t>Hold det simpelt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305925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Find på én god løsning: Du må kun bruge én type samle-metode til hele kassen.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586912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90550" y="4124325"/>
            <a:ext cx="131445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2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Holder sig sammen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00100" y="4695676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EA580C"/>
                </a:solidFill>
                <a:latin typeface="Poppins"/>
              </a:rPr>
              <a:t>Små detaljer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0550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Ingen af de tappe (takker), der holder kassen sammen, må være længere end 2 cm (20 mm).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71537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95675" y="4124325"/>
            <a:ext cx="1376472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2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Holder sig sammen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705225" y="4695676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EA580C"/>
                </a:solidFill>
                <a:latin typeface="Poppins"/>
              </a:rPr>
              <a:t>Brug kun hænderne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495675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Når delene er laserskåret, skal kassen kunne samles fuldstændig uden brug af værktøj.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776662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00800" y="4124325"/>
            <a:ext cx="132397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2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Holder sig sammen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610350" y="4695676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EA580C"/>
                </a:solidFill>
                <a:latin typeface="Poppins"/>
              </a:rPr>
              <a:t>Genbrug idéen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400800" y="5010001"/>
            <a:ext cx="2295525" cy="4000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Mindst to af kassens sider skal samles på præcis den samme måde.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681787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9305925" y="4124325"/>
            <a:ext cx="1317867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2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Holder sig sammen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9515475" y="4695676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EA580C"/>
                </a:solidFill>
                <a:latin typeface="Poppins"/>
              </a:rPr>
              <a:t>Logik for burhøns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305925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Kassen skal være så logisk at samle, at en anden gruppe kan bygge den uden en vejledning.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9586912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EA580C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68" name="Picture 67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0550" y="1995338"/>
            <a:ext cx="133350" cy="133350"/>
          </a:xfrm>
          <a:prstGeom prst="rect">
            <a:avLst/>
          </a:prstGeom>
        </p:spPr>
      </p:pic>
      <p:pic>
        <p:nvPicPr>
          <p:cNvPr id="69" name="Picture 68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495675" y="1995338"/>
            <a:ext cx="133350" cy="133350"/>
          </a:xfrm>
          <a:prstGeom prst="rect">
            <a:avLst/>
          </a:prstGeom>
        </p:spPr>
      </p:pic>
      <p:pic>
        <p:nvPicPr>
          <p:cNvPr id="70" name="Picture 69" descr="imag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00800" y="1995338"/>
            <a:ext cx="152400" cy="133350"/>
          </a:xfrm>
          <a:prstGeom prst="rect">
            <a:avLst/>
          </a:prstGeom>
        </p:spPr>
      </p:pic>
      <p:pic>
        <p:nvPicPr>
          <p:cNvPr id="71" name="Picture 70" descr="imag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305925" y="1995338"/>
            <a:ext cx="171450" cy="133350"/>
          </a:xfrm>
          <a:prstGeom prst="rect">
            <a:avLst/>
          </a:prstGeom>
        </p:spPr>
      </p:pic>
      <p:pic>
        <p:nvPicPr>
          <p:cNvPr id="72" name="Picture 71" descr="imag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90550" y="4748063"/>
            <a:ext cx="133350" cy="133350"/>
          </a:xfrm>
          <a:prstGeom prst="rect">
            <a:avLst/>
          </a:prstGeom>
        </p:spPr>
      </p:pic>
      <p:pic>
        <p:nvPicPr>
          <p:cNvPr id="73" name="Picture 72" descr="imag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495675" y="4748063"/>
            <a:ext cx="133350" cy="133350"/>
          </a:xfrm>
          <a:prstGeom prst="rect">
            <a:avLst/>
          </a:prstGeom>
        </p:spPr>
      </p:pic>
      <p:pic>
        <p:nvPicPr>
          <p:cNvPr id="74" name="Picture 73" descr="image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400800" y="4748063"/>
            <a:ext cx="133350" cy="133350"/>
          </a:xfrm>
          <a:prstGeom prst="rect">
            <a:avLst/>
          </a:prstGeom>
        </p:spPr>
      </p:pic>
      <p:pic>
        <p:nvPicPr>
          <p:cNvPr id="75" name="Picture 74" descr="image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305925" y="4748063"/>
            <a:ext cx="133350" cy="133350"/>
          </a:xfrm>
          <a:prstGeom prst="rect">
            <a:avLst/>
          </a:prstGeom>
        </p:spPr>
      </p:pic>
      <p:pic>
        <p:nvPicPr>
          <p:cNvPr id="77" name="Picture 31">
            <a:extLst>
              <a:ext uri="{FF2B5EF4-FFF2-40B4-BE49-F238E27FC236}">
                <a16:creationId xmlns:a16="http://schemas.microsoft.com/office/drawing/2014/main" id="{D3DE2005-A66B-B1B8-FFA9-26161634C458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1266825" y="3308674"/>
            <a:ext cx="942975" cy="126351"/>
          </a:xfrm>
          <a:prstGeom prst="rect">
            <a:avLst/>
          </a:prstGeom>
        </p:spPr>
      </p:pic>
      <p:pic>
        <p:nvPicPr>
          <p:cNvPr id="79" name="Picture 36">
            <a:extLst>
              <a:ext uri="{FF2B5EF4-FFF2-40B4-BE49-F238E27FC236}">
                <a16:creationId xmlns:a16="http://schemas.microsoft.com/office/drawing/2014/main" id="{8FBE0CB1-A7C6-B350-F92B-E23ECCE96CD5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4171950" y="3308674"/>
            <a:ext cx="942975" cy="126351"/>
          </a:xfrm>
          <a:prstGeom prst="rect">
            <a:avLst/>
          </a:prstGeom>
        </p:spPr>
      </p:pic>
      <p:pic>
        <p:nvPicPr>
          <p:cNvPr id="81" name="Picture 41">
            <a:extLst>
              <a:ext uri="{FF2B5EF4-FFF2-40B4-BE49-F238E27FC236}">
                <a16:creationId xmlns:a16="http://schemas.microsoft.com/office/drawing/2014/main" id="{12F97D1A-8FDF-59E7-068A-DEC63159D181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7077075" y="3308674"/>
            <a:ext cx="942975" cy="126351"/>
          </a:xfrm>
          <a:prstGeom prst="rect">
            <a:avLst/>
          </a:prstGeom>
        </p:spPr>
      </p:pic>
      <p:pic>
        <p:nvPicPr>
          <p:cNvPr id="83" name="Picture 46">
            <a:extLst>
              <a:ext uri="{FF2B5EF4-FFF2-40B4-BE49-F238E27FC236}">
                <a16:creationId xmlns:a16="http://schemas.microsoft.com/office/drawing/2014/main" id="{EC356CF8-EEAF-E41C-E2BF-05BD52AEC5E5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9982200" y="3308674"/>
            <a:ext cx="942975" cy="126351"/>
          </a:xfrm>
          <a:prstGeom prst="rect">
            <a:avLst/>
          </a:prstGeom>
        </p:spPr>
      </p:pic>
      <p:pic>
        <p:nvPicPr>
          <p:cNvPr id="85" name="Picture 51">
            <a:extLst>
              <a:ext uri="{FF2B5EF4-FFF2-40B4-BE49-F238E27FC236}">
                <a16:creationId xmlns:a16="http://schemas.microsoft.com/office/drawing/2014/main" id="{AF67C101-EB8B-5E0E-4B40-1DD3AD7F1108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1266825" y="6061399"/>
            <a:ext cx="942975" cy="126351"/>
          </a:xfrm>
          <a:prstGeom prst="rect">
            <a:avLst/>
          </a:prstGeom>
        </p:spPr>
      </p:pic>
      <p:pic>
        <p:nvPicPr>
          <p:cNvPr id="87" name="Picture 56">
            <a:extLst>
              <a:ext uri="{FF2B5EF4-FFF2-40B4-BE49-F238E27FC236}">
                <a16:creationId xmlns:a16="http://schemas.microsoft.com/office/drawing/2014/main" id="{97F59F52-9B13-51E2-87E8-59C5A895AA9A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4171950" y="6061399"/>
            <a:ext cx="942975" cy="126351"/>
          </a:xfrm>
          <a:prstGeom prst="rect">
            <a:avLst/>
          </a:prstGeom>
        </p:spPr>
      </p:pic>
      <p:pic>
        <p:nvPicPr>
          <p:cNvPr id="89" name="Picture 61">
            <a:extLst>
              <a:ext uri="{FF2B5EF4-FFF2-40B4-BE49-F238E27FC236}">
                <a16:creationId xmlns:a16="http://schemas.microsoft.com/office/drawing/2014/main" id="{FC049F11-20FB-1AB8-5E10-CBC645C9AA11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7077075" y="6061399"/>
            <a:ext cx="942975" cy="126351"/>
          </a:xfrm>
          <a:prstGeom prst="rect">
            <a:avLst/>
          </a:prstGeom>
        </p:spPr>
      </p:pic>
      <p:pic>
        <p:nvPicPr>
          <p:cNvPr id="91" name="Picture 66">
            <a:extLst>
              <a:ext uri="{FF2B5EF4-FFF2-40B4-BE49-F238E27FC236}">
                <a16:creationId xmlns:a16="http://schemas.microsoft.com/office/drawing/2014/main" id="{4A45794F-31AB-F353-3226-D8F255AD9B06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9982200" y="6061399"/>
            <a:ext cx="942975" cy="1263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62050"/>
            <a:ext cx="2714625" cy="256222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1162050"/>
            <a:ext cx="2714625" cy="256222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1162050"/>
            <a:ext cx="2714625" cy="256222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5" y="1162050"/>
            <a:ext cx="2714625" cy="2562225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914775"/>
            <a:ext cx="2714625" cy="2562225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3914775"/>
            <a:ext cx="2714625" cy="2562225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3914775"/>
            <a:ext cx="2714625" cy="256222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5" y="3914775"/>
            <a:ext cx="2714625" cy="2562225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550" y="3048000"/>
            <a:ext cx="2295525" cy="466725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675" y="3048000"/>
            <a:ext cx="2295525" cy="466725"/>
          </a:xfrm>
          <a:prstGeom prst="rect">
            <a:avLst/>
          </a:prstGeom>
        </p:spPr>
      </p:pic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3048000"/>
            <a:ext cx="2295525" cy="466725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925" y="3048000"/>
            <a:ext cx="2295525" cy="466725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550" y="5800725"/>
            <a:ext cx="2295525" cy="466725"/>
          </a:xfrm>
          <a:prstGeom prst="rect">
            <a:avLst/>
          </a:prstGeom>
        </p:spPr>
      </p:pic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675" y="5800725"/>
            <a:ext cx="2295525" cy="466725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5800725"/>
            <a:ext cx="2295525" cy="466725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925" y="5800725"/>
            <a:ext cx="2295525" cy="466725"/>
          </a:xfrm>
          <a:prstGeom prst="rect">
            <a:avLst/>
          </a:prstGeom>
        </p:spPr>
      </p:pic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0" y="1371600"/>
            <a:ext cx="371475" cy="285750"/>
          </a:xfrm>
          <a:prstGeom prst="rect">
            <a:avLst/>
          </a:prstGeom>
        </p:spPr>
      </p:pic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1625" y="1371600"/>
            <a:ext cx="409575" cy="285750"/>
          </a:xfrm>
          <a:prstGeom prst="rect">
            <a:avLst/>
          </a:prstGeom>
        </p:spPr>
      </p:pic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6750" y="1371600"/>
            <a:ext cx="409575" cy="285750"/>
          </a:xfrm>
          <a:prstGeom prst="rect">
            <a:avLst/>
          </a:prstGeom>
        </p:spPr>
      </p:pic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72825" y="1371600"/>
            <a:ext cx="428625" cy="285750"/>
          </a:xfrm>
          <a:prstGeom prst="rect">
            <a:avLst/>
          </a:prstGeom>
        </p:spPr>
      </p:pic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66975" y="4124325"/>
            <a:ext cx="419100" cy="285750"/>
          </a:xfrm>
          <a:prstGeom prst="rect">
            <a:avLst/>
          </a:prstGeom>
        </p:spPr>
      </p:pic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81625" y="4124325"/>
            <a:ext cx="409575" cy="285750"/>
          </a:xfrm>
          <a:prstGeom prst="rect">
            <a:avLst/>
          </a:prstGeom>
        </p:spPr>
      </p:pic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86750" y="4124325"/>
            <a:ext cx="409575" cy="285750"/>
          </a:xfrm>
          <a:prstGeom prst="rect">
            <a:avLst/>
          </a:prstGeom>
        </p:spPr>
      </p:pic>
      <p:pic>
        <p:nvPicPr>
          <p:cNvPr id="25" name="Picture 24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182350" y="4124325"/>
            <a:ext cx="419100" cy="28575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81000" y="381000"/>
            <a:ext cx="11811000" cy="4953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2400" b="1" i="0" u="none" noProof="0" dirty="0">
                <a:solidFill>
                  <a:srgbClr val="9333EA"/>
                </a:solidFill>
                <a:latin typeface="Poppins"/>
              </a:rPr>
              <a:t>UDFORDRING 3: ÆSKEN DER HOLDES LUKKET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81000" y="933450"/>
            <a:ext cx="11430000" cy="38100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noProof="0" dirty="0"/>
          </a:p>
        </p:txBody>
      </p:sp>
      <p:sp>
        <p:nvSpPr>
          <p:cNvPr id="28" name="TextBox 27"/>
          <p:cNvSpPr txBox="1"/>
          <p:nvPr/>
        </p:nvSpPr>
        <p:spPr>
          <a:xfrm>
            <a:off x="590550" y="1371600"/>
            <a:ext cx="141922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3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</a:p>
          <a:p>
            <a:pPr algn="l"/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Æsken holdes lukket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0100" y="1942951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9333EA"/>
                </a:solidFill>
                <a:latin typeface="Poppins"/>
              </a:rPr>
              <a:t>Børnesikring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0550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For at åbne æsken skal man lave to bevægelser på én gang (f.eks. trykke ind og trække op).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71537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495675" y="1371600"/>
            <a:ext cx="141922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3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</a:p>
          <a:p>
            <a:pPr algn="l"/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Æsken holdes lukket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43325" y="1942951"/>
            <a:ext cx="2150268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9333EA"/>
                </a:solidFill>
                <a:latin typeface="Poppins"/>
              </a:rPr>
              <a:t>"Klik!"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95675" y="2257276"/>
            <a:ext cx="2295525" cy="4000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Man skal kunne høre eller mærke et tydeligt klik, når låsen lukker helt i.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776662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00800" y="1371600"/>
            <a:ext cx="141922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3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</a:p>
          <a:p>
            <a:pPr algn="l"/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Æsken holdes lukket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591300" y="1942951"/>
            <a:ext cx="2210276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 err="1">
                <a:solidFill>
                  <a:srgbClr val="9333EA"/>
                </a:solidFill>
                <a:latin typeface="Poppins"/>
              </a:rPr>
              <a:t>Enhånds</a:t>
            </a:r>
            <a:r>
              <a:rPr lang="da-DK" sz="1200" b="1" i="0" u="none" noProof="0" dirty="0">
                <a:solidFill>
                  <a:srgbClr val="9333EA"/>
                </a:solidFill>
                <a:latin typeface="Poppins"/>
              </a:rPr>
              <a:t>-åbning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00800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Æsken skal være så smart designet, at den nemt kan åbnes ved brug af kun én hånd.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681787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305925" y="1371600"/>
            <a:ext cx="146685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3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</a:p>
          <a:p>
            <a:pPr algn="l"/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Æsken holdes lukket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496425" y="1942951"/>
            <a:ext cx="2210276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9333EA"/>
                </a:solidFill>
                <a:latin typeface="Poppins"/>
              </a:rPr>
              <a:t>Hemmeligt rum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305925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Lukkemekanismen skal være skjult, så man ikke nemt kan se udefra, hvordan æsken åbnes.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586912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90550" y="4124325"/>
            <a:ext cx="141922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3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</a:p>
          <a:p>
            <a:pPr algn="l"/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Æsken holdes lukket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71525" y="4695676"/>
            <a:ext cx="2220277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9333EA"/>
                </a:solidFill>
                <a:latin typeface="Poppins"/>
              </a:rPr>
              <a:t>Ingen løse dele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0550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Låsen må ikke bestå af løse pinde, klodser eller dele, der kan falde af og blive væk.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71537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95675" y="4124325"/>
            <a:ext cx="141922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3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</a:p>
          <a:p>
            <a:pPr algn="l"/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Æsken holdes lukket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686175" y="4695676"/>
            <a:ext cx="2210276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9333EA"/>
                </a:solidFill>
                <a:latin typeface="Poppins"/>
              </a:rPr>
              <a:t>Holdbarhedstest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495675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Lukningen skal være robust og kunne åbnes og lukkes mindst 10 gange uden at gå i stykker.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776662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00800" y="4124325"/>
            <a:ext cx="148590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3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</a:p>
          <a:p>
            <a:pPr algn="l"/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Æsken holdes lukket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610350" y="4695676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9333EA"/>
                </a:solidFill>
                <a:latin typeface="Poppins"/>
              </a:rPr>
              <a:t>Mystisk, men logisk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400800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En anden gruppe skal kunne regne ud, hvordan æsken åbnes, bare ved at kigge og pille ved den.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681787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9305925" y="4124325"/>
            <a:ext cx="168592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3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</a:p>
          <a:p>
            <a:pPr algn="l"/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Æsken holdes lukket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9534525" y="4695676"/>
            <a:ext cx="2170271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9333EA"/>
                </a:solidFill>
                <a:latin typeface="Poppins"/>
              </a:rPr>
              <a:t>Dekorativ lås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305925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Låsen skal ikke bare virke – den skal se pæn ud og være en synlig del af æskens pynt.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9586912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9333EA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68" name="Picture 67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0550" y="1995338"/>
            <a:ext cx="133350" cy="133350"/>
          </a:xfrm>
          <a:prstGeom prst="rect">
            <a:avLst/>
          </a:prstGeom>
        </p:spPr>
      </p:pic>
      <p:pic>
        <p:nvPicPr>
          <p:cNvPr id="69" name="Picture 68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495675" y="1995338"/>
            <a:ext cx="171450" cy="133350"/>
          </a:xfrm>
          <a:prstGeom prst="rect">
            <a:avLst/>
          </a:prstGeom>
        </p:spPr>
      </p:pic>
      <p:pic>
        <p:nvPicPr>
          <p:cNvPr id="70" name="Picture 69" descr="imag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00800" y="1995338"/>
            <a:ext cx="114300" cy="133350"/>
          </a:xfrm>
          <a:prstGeom prst="rect">
            <a:avLst/>
          </a:prstGeom>
        </p:spPr>
      </p:pic>
      <p:pic>
        <p:nvPicPr>
          <p:cNvPr id="71" name="Picture 70" descr="imag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305925" y="1995338"/>
            <a:ext cx="114300" cy="133350"/>
          </a:xfrm>
          <a:prstGeom prst="rect">
            <a:avLst/>
          </a:prstGeom>
        </p:spPr>
      </p:pic>
      <p:pic>
        <p:nvPicPr>
          <p:cNvPr id="72" name="Picture 71" descr="imag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90550" y="4748063"/>
            <a:ext cx="104775" cy="133350"/>
          </a:xfrm>
          <a:prstGeom prst="rect">
            <a:avLst/>
          </a:prstGeom>
        </p:spPr>
      </p:pic>
      <p:pic>
        <p:nvPicPr>
          <p:cNvPr id="73" name="Picture 72" descr="imag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495675" y="4748063"/>
            <a:ext cx="114300" cy="133350"/>
          </a:xfrm>
          <a:prstGeom prst="rect">
            <a:avLst/>
          </a:prstGeom>
        </p:spPr>
      </p:pic>
      <p:pic>
        <p:nvPicPr>
          <p:cNvPr id="74" name="Picture 73" descr="image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400800" y="4748063"/>
            <a:ext cx="133350" cy="133350"/>
          </a:xfrm>
          <a:prstGeom prst="rect">
            <a:avLst/>
          </a:prstGeom>
        </p:spPr>
      </p:pic>
      <p:pic>
        <p:nvPicPr>
          <p:cNvPr id="75" name="Picture 74" descr="image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305925" y="4748063"/>
            <a:ext cx="152400" cy="133350"/>
          </a:xfrm>
          <a:prstGeom prst="rect">
            <a:avLst/>
          </a:prstGeom>
        </p:spPr>
      </p:pic>
      <p:pic>
        <p:nvPicPr>
          <p:cNvPr id="77" name="Picture 31">
            <a:extLst>
              <a:ext uri="{FF2B5EF4-FFF2-40B4-BE49-F238E27FC236}">
                <a16:creationId xmlns:a16="http://schemas.microsoft.com/office/drawing/2014/main" id="{A6721663-3976-B130-1276-CA8ABC61F6C3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1266825" y="3308674"/>
            <a:ext cx="942975" cy="126351"/>
          </a:xfrm>
          <a:prstGeom prst="rect">
            <a:avLst/>
          </a:prstGeom>
        </p:spPr>
      </p:pic>
      <p:pic>
        <p:nvPicPr>
          <p:cNvPr id="79" name="Picture 36">
            <a:extLst>
              <a:ext uri="{FF2B5EF4-FFF2-40B4-BE49-F238E27FC236}">
                <a16:creationId xmlns:a16="http://schemas.microsoft.com/office/drawing/2014/main" id="{25CD365A-3571-358D-A189-9AE4F152D098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4171950" y="3308674"/>
            <a:ext cx="942975" cy="126351"/>
          </a:xfrm>
          <a:prstGeom prst="rect">
            <a:avLst/>
          </a:prstGeom>
        </p:spPr>
      </p:pic>
      <p:pic>
        <p:nvPicPr>
          <p:cNvPr id="81" name="Picture 41">
            <a:extLst>
              <a:ext uri="{FF2B5EF4-FFF2-40B4-BE49-F238E27FC236}">
                <a16:creationId xmlns:a16="http://schemas.microsoft.com/office/drawing/2014/main" id="{D212A0F9-C0E3-D900-88C8-BBA4BBC958FC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7077075" y="3308674"/>
            <a:ext cx="942975" cy="126351"/>
          </a:xfrm>
          <a:prstGeom prst="rect">
            <a:avLst/>
          </a:prstGeom>
        </p:spPr>
      </p:pic>
      <p:pic>
        <p:nvPicPr>
          <p:cNvPr id="83" name="Picture 46">
            <a:extLst>
              <a:ext uri="{FF2B5EF4-FFF2-40B4-BE49-F238E27FC236}">
                <a16:creationId xmlns:a16="http://schemas.microsoft.com/office/drawing/2014/main" id="{459C8C9B-4225-3559-DD50-4112657BAB02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9982200" y="3308674"/>
            <a:ext cx="942975" cy="126351"/>
          </a:xfrm>
          <a:prstGeom prst="rect">
            <a:avLst/>
          </a:prstGeom>
        </p:spPr>
      </p:pic>
      <p:pic>
        <p:nvPicPr>
          <p:cNvPr id="85" name="Picture 51">
            <a:extLst>
              <a:ext uri="{FF2B5EF4-FFF2-40B4-BE49-F238E27FC236}">
                <a16:creationId xmlns:a16="http://schemas.microsoft.com/office/drawing/2014/main" id="{08E51DB8-6DBD-195B-955B-9684682CFAF2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1266825" y="6061399"/>
            <a:ext cx="942975" cy="126351"/>
          </a:xfrm>
          <a:prstGeom prst="rect">
            <a:avLst/>
          </a:prstGeom>
        </p:spPr>
      </p:pic>
      <p:pic>
        <p:nvPicPr>
          <p:cNvPr id="87" name="Picture 56">
            <a:extLst>
              <a:ext uri="{FF2B5EF4-FFF2-40B4-BE49-F238E27FC236}">
                <a16:creationId xmlns:a16="http://schemas.microsoft.com/office/drawing/2014/main" id="{87E86172-B3BB-C948-2336-598332AAA4AA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4171950" y="6061399"/>
            <a:ext cx="942975" cy="126351"/>
          </a:xfrm>
          <a:prstGeom prst="rect">
            <a:avLst/>
          </a:prstGeom>
        </p:spPr>
      </p:pic>
      <p:pic>
        <p:nvPicPr>
          <p:cNvPr id="89" name="Picture 61">
            <a:extLst>
              <a:ext uri="{FF2B5EF4-FFF2-40B4-BE49-F238E27FC236}">
                <a16:creationId xmlns:a16="http://schemas.microsoft.com/office/drawing/2014/main" id="{2E2E0B43-3907-C2A8-79FC-66B7E7504A46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7077075" y="6061399"/>
            <a:ext cx="942975" cy="126351"/>
          </a:xfrm>
          <a:prstGeom prst="rect">
            <a:avLst/>
          </a:prstGeom>
        </p:spPr>
      </p:pic>
      <p:pic>
        <p:nvPicPr>
          <p:cNvPr id="91" name="Picture 66">
            <a:extLst>
              <a:ext uri="{FF2B5EF4-FFF2-40B4-BE49-F238E27FC236}">
                <a16:creationId xmlns:a16="http://schemas.microsoft.com/office/drawing/2014/main" id="{30828912-6412-1302-C2AE-1CB3E9A8B296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9982200" y="6061399"/>
            <a:ext cx="942975" cy="1263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62050"/>
            <a:ext cx="2714625" cy="256222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1162050"/>
            <a:ext cx="2714625" cy="256222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1162050"/>
            <a:ext cx="2714625" cy="256222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5" y="1162050"/>
            <a:ext cx="2714625" cy="2562225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914775"/>
            <a:ext cx="2714625" cy="2562225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3914775"/>
            <a:ext cx="2714625" cy="2562225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3914775"/>
            <a:ext cx="2714625" cy="256222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5" y="3914775"/>
            <a:ext cx="2714625" cy="2562225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550" y="3048000"/>
            <a:ext cx="2295525" cy="466725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675" y="3048000"/>
            <a:ext cx="2295525" cy="466725"/>
          </a:xfrm>
          <a:prstGeom prst="rect">
            <a:avLst/>
          </a:prstGeom>
        </p:spPr>
      </p:pic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3048000"/>
            <a:ext cx="2295525" cy="466725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925" y="3048000"/>
            <a:ext cx="2295525" cy="466725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550" y="5800725"/>
            <a:ext cx="2295525" cy="466725"/>
          </a:xfrm>
          <a:prstGeom prst="rect">
            <a:avLst/>
          </a:prstGeom>
        </p:spPr>
      </p:pic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675" y="5800725"/>
            <a:ext cx="2295525" cy="466725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5800725"/>
            <a:ext cx="2295525" cy="466725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925" y="5800725"/>
            <a:ext cx="2295525" cy="466725"/>
          </a:xfrm>
          <a:prstGeom prst="rect">
            <a:avLst/>
          </a:prstGeom>
        </p:spPr>
      </p:pic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0" y="1371600"/>
            <a:ext cx="371475" cy="285750"/>
          </a:xfrm>
          <a:prstGeom prst="rect">
            <a:avLst/>
          </a:prstGeom>
        </p:spPr>
      </p:pic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1625" y="1371600"/>
            <a:ext cx="409575" cy="285750"/>
          </a:xfrm>
          <a:prstGeom prst="rect">
            <a:avLst/>
          </a:prstGeom>
        </p:spPr>
      </p:pic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6750" y="1371600"/>
            <a:ext cx="409575" cy="285750"/>
          </a:xfrm>
          <a:prstGeom prst="rect">
            <a:avLst/>
          </a:prstGeom>
        </p:spPr>
      </p:pic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72825" y="1371600"/>
            <a:ext cx="428625" cy="285750"/>
          </a:xfrm>
          <a:prstGeom prst="rect">
            <a:avLst/>
          </a:prstGeom>
        </p:spPr>
      </p:pic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66975" y="4124325"/>
            <a:ext cx="419100" cy="285750"/>
          </a:xfrm>
          <a:prstGeom prst="rect">
            <a:avLst/>
          </a:prstGeom>
        </p:spPr>
      </p:pic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81625" y="4124325"/>
            <a:ext cx="409575" cy="285750"/>
          </a:xfrm>
          <a:prstGeom prst="rect">
            <a:avLst/>
          </a:prstGeom>
        </p:spPr>
      </p:pic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86750" y="4124325"/>
            <a:ext cx="409575" cy="285750"/>
          </a:xfrm>
          <a:prstGeom prst="rect">
            <a:avLst/>
          </a:prstGeom>
        </p:spPr>
      </p:pic>
      <p:pic>
        <p:nvPicPr>
          <p:cNvPr id="25" name="Picture 24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182350" y="4124325"/>
            <a:ext cx="419100" cy="28575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81000" y="381000"/>
            <a:ext cx="11811000" cy="4953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2400" b="1" i="0" u="none" noProof="0" dirty="0">
                <a:solidFill>
                  <a:srgbClr val="0D9488"/>
                </a:solidFill>
                <a:latin typeface="Poppins"/>
              </a:rPr>
              <a:t>UDFORDRING 4: DEN FULDE ÆSKE - LASERKLAR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81000" y="933450"/>
            <a:ext cx="11430000" cy="38100"/>
          </a:xfrm>
          <a:prstGeom prst="rect">
            <a:avLst/>
          </a:prstGeom>
          <a:solidFill>
            <a:srgbClr val="0D94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noProof="0" dirty="0"/>
          </a:p>
        </p:txBody>
      </p:sp>
      <p:sp>
        <p:nvSpPr>
          <p:cNvPr id="28" name="TextBox 27"/>
          <p:cNvSpPr txBox="1"/>
          <p:nvPr/>
        </p:nvSpPr>
        <p:spPr>
          <a:xfrm>
            <a:off x="590550" y="1371600"/>
            <a:ext cx="110490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4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Den fulde æske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71537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495675" y="1371600"/>
            <a:ext cx="110490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4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Den fulde æske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5225" y="1969680"/>
            <a:ext cx="2190273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da-DK" sz="1200" b="1" dirty="0">
                <a:solidFill>
                  <a:srgbClr val="0D9488"/>
                </a:solidFill>
                <a:latin typeface="Poppins"/>
              </a:rPr>
              <a:t>Kighul</a:t>
            </a:r>
            <a:endParaRPr lang="da-DK" sz="1200" b="1" i="0" u="none" noProof="0" dirty="0">
              <a:solidFill>
                <a:srgbClr val="0D9488"/>
              </a:solidFill>
              <a:latin typeface="Poppin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5675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ts val="1575"/>
              </a:lnSpc>
            </a:pPr>
            <a:r>
              <a:rPr lang="da-DK" sz="1050" dirty="0">
                <a:solidFill>
                  <a:srgbClr val="334155"/>
                </a:solidFill>
                <a:latin typeface="Lato"/>
              </a:rPr>
              <a:t>Æsken skal have et udskåret "vindue", så man kan se præcis, hvad der gemmer sig indeni, uden at åbne den.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776662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00800" y="1371600"/>
            <a:ext cx="118110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4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Den fulde æske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591300" y="1942951"/>
            <a:ext cx="2210276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0D9488"/>
                </a:solidFill>
                <a:latin typeface="Poppins"/>
              </a:rPr>
              <a:t>Byg dobbelt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00800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To helt identiske laserskårne plader skal kunne sættes sammen, så de danner én stor dobbelt-æske.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681787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305924" y="1371600"/>
            <a:ext cx="115252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4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Den fulde æske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496425" y="1942951"/>
            <a:ext cx="2210276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0D9488"/>
                </a:solidFill>
                <a:latin typeface="Poppins"/>
              </a:rPr>
              <a:t>IKEA-style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305925" y="2257276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Hele æsken skal kunne skilles ad og pakkes fuldstændig fladt sammen, når den ikke er i brug.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586912" y="3143250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90549" y="4124325"/>
            <a:ext cx="108902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4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Den fulde æske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00100" y="4695676"/>
            <a:ext cx="2190273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0D9488"/>
                </a:solidFill>
                <a:latin typeface="Poppins"/>
              </a:rPr>
              <a:t>Få dele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0550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Den færdige æske må maksimalt bestå af fire separate stykker, der skal sættes sammen.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71537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95675" y="4124325"/>
            <a:ext cx="109855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4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Den fulde æske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705225" y="4722405"/>
            <a:ext cx="2190273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0D9488"/>
                </a:solidFill>
                <a:latin typeface="Poppins"/>
              </a:rPr>
              <a:t>Mønster på tværs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495675" y="4895770"/>
            <a:ext cx="2295525" cy="79675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00" b="0" i="0" u="none" noProof="0">
                <a:solidFill>
                  <a:srgbClr val="334155"/>
                </a:solidFill>
                <a:latin typeface="Lato"/>
              </a:rPr>
              <a:t>Jeres </a:t>
            </a:r>
            <a:r>
              <a:rPr lang="da-DK" sz="1000" b="0" i="0" u="none" noProof="0" dirty="0">
                <a:solidFill>
                  <a:srgbClr val="334155"/>
                </a:solidFill>
                <a:latin typeface="Lato"/>
              </a:rPr>
              <a:t>æske skal have et gennemgående mønster. Designet skal starte på én side og fortsætte uafbrudt over på mindst én anden side, så det binder æsken sammen.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776662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00800" y="4124325"/>
            <a:ext cx="109855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4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Den fulde æske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591300" y="4695676"/>
            <a:ext cx="2210276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0D9488"/>
                </a:solidFill>
                <a:latin typeface="Poppins"/>
              </a:rPr>
              <a:t>Nem at skille ad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400800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Man skal kunne skille æsken ad igen, uden at træet flækker, eller de laserskårne dele tager skade.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681787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9305925" y="4124325"/>
            <a:ext cx="1152524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64748B"/>
                </a:solidFill>
                <a:latin typeface="Lato"/>
              </a:rPr>
              <a:t>Udfordring 4</a:t>
            </a:r>
            <a:r>
              <a:rPr lang="da-DK" sz="1200" b="0" i="0" u="none" noProof="0" dirty="0">
                <a:solidFill>
                  <a:srgbClr val="000000"/>
                </a:solidFill>
                <a:latin typeface="Lato"/>
              </a:rPr>
              <a:t> </a:t>
            </a:r>
            <a:r>
              <a:rPr lang="da-DK" sz="1200" b="1" i="0" u="none" noProof="0" dirty="0">
                <a:solidFill>
                  <a:srgbClr val="0F172A"/>
                </a:solidFill>
                <a:latin typeface="Lato"/>
              </a:rPr>
              <a:t>Den fulde æske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9534525" y="4695676"/>
            <a:ext cx="2170271" cy="238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0D9488"/>
                </a:solidFill>
                <a:latin typeface="Poppins"/>
              </a:rPr>
              <a:t>Gør den personlig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305925" y="5010001"/>
            <a:ext cx="2295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50" b="0" i="0" u="none" noProof="0" dirty="0">
                <a:solidFill>
                  <a:srgbClr val="334155"/>
                </a:solidFill>
                <a:latin typeface="Lato"/>
              </a:rPr>
              <a:t>Skær et flot mønster i æsken, men sørg for, at den stadig er stærk og ikke brækker let.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9586912" y="5895975"/>
            <a:ext cx="1733550" cy="1047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TRÆK KORTET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TILPAS </a:t>
            </a:r>
            <a:r>
              <a:rPr lang="da-DK" sz="675" b="1" i="0" u="none" noProof="0" dirty="0">
                <a:solidFill>
                  <a:srgbClr val="0D9488"/>
                </a:solidFill>
                <a:latin typeface="Lato"/>
              </a:rPr>
              <a:t>•</a:t>
            </a:r>
            <a:r>
              <a:rPr lang="da-DK" sz="675" b="1" i="0" u="none" noProof="0" dirty="0">
                <a:solidFill>
                  <a:srgbClr val="64748B"/>
                </a:solidFill>
                <a:latin typeface="Lato"/>
              </a:rPr>
              <a:t> TEST IGEN</a:t>
            </a:r>
          </a:p>
        </p:txBody>
      </p:sp>
      <p:pic>
        <p:nvPicPr>
          <p:cNvPr id="68" name="Picture 67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0550" y="1995338"/>
            <a:ext cx="133350" cy="133350"/>
          </a:xfrm>
          <a:prstGeom prst="rect">
            <a:avLst/>
          </a:prstGeom>
        </p:spPr>
      </p:pic>
      <p:pic>
        <p:nvPicPr>
          <p:cNvPr id="70" name="Picture 69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00800" y="1995338"/>
            <a:ext cx="114300" cy="133350"/>
          </a:xfrm>
          <a:prstGeom prst="rect">
            <a:avLst/>
          </a:prstGeom>
        </p:spPr>
      </p:pic>
      <p:pic>
        <p:nvPicPr>
          <p:cNvPr id="71" name="Picture 70" descr="imag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305925" y="1995338"/>
            <a:ext cx="114300" cy="133350"/>
          </a:xfrm>
          <a:prstGeom prst="rect">
            <a:avLst/>
          </a:prstGeom>
        </p:spPr>
      </p:pic>
      <p:pic>
        <p:nvPicPr>
          <p:cNvPr id="72" name="Picture 71" descr="imag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90550" y="4748063"/>
            <a:ext cx="133350" cy="133350"/>
          </a:xfrm>
          <a:prstGeom prst="rect">
            <a:avLst/>
          </a:prstGeom>
        </p:spPr>
      </p:pic>
      <p:pic>
        <p:nvPicPr>
          <p:cNvPr id="73" name="Picture 72" descr="imag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95675" y="4748063"/>
            <a:ext cx="133350" cy="133350"/>
          </a:xfrm>
          <a:prstGeom prst="rect">
            <a:avLst/>
          </a:prstGeom>
        </p:spPr>
      </p:pic>
      <p:pic>
        <p:nvPicPr>
          <p:cNvPr id="74" name="Picture 73" descr="imag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00800" y="4748063"/>
            <a:ext cx="114300" cy="133350"/>
          </a:xfrm>
          <a:prstGeom prst="rect">
            <a:avLst/>
          </a:prstGeom>
        </p:spPr>
      </p:pic>
      <p:pic>
        <p:nvPicPr>
          <p:cNvPr id="75" name="Picture 74" descr="image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305925" y="4748063"/>
            <a:ext cx="152400" cy="133350"/>
          </a:xfrm>
          <a:prstGeom prst="rect">
            <a:avLst/>
          </a:prstGeom>
        </p:spPr>
      </p:pic>
      <p:pic>
        <p:nvPicPr>
          <p:cNvPr id="77" name="Picture 31">
            <a:extLst>
              <a:ext uri="{FF2B5EF4-FFF2-40B4-BE49-F238E27FC236}">
                <a16:creationId xmlns:a16="http://schemas.microsoft.com/office/drawing/2014/main" id="{6869EBF2-30F3-9EF4-FAD1-9B799CB3BB37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1266825" y="3308674"/>
            <a:ext cx="942975" cy="126351"/>
          </a:xfrm>
          <a:prstGeom prst="rect">
            <a:avLst/>
          </a:prstGeom>
        </p:spPr>
      </p:pic>
      <p:pic>
        <p:nvPicPr>
          <p:cNvPr id="79" name="Picture 36">
            <a:extLst>
              <a:ext uri="{FF2B5EF4-FFF2-40B4-BE49-F238E27FC236}">
                <a16:creationId xmlns:a16="http://schemas.microsoft.com/office/drawing/2014/main" id="{8A31CD3A-70AA-4313-E5C0-22ED62A0CC58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4171950" y="3308674"/>
            <a:ext cx="942975" cy="126351"/>
          </a:xfrm>
          <a:prstGeom prst="rect">
            <a:avLst/>
          </a:prstGeom>
        </p:spPr>
      </p:pic>
      <p:pic>
        <p:nvPicPr>
          <p:cNvPr id="81" name="Picture 41">
            <a:extLst>
              <a:ext uri="{FF2B5EF4-FFF2-40B4-BE49-F238E27FC236}">
                <a16:creationId xmlns:a16="http://schemas.microsoft.com/office/drawing/2014/main" id="{A5A39996-C3F7-BB4F-DFFA-126C656BEA86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7077075" y="3308674"/>
            <a:ext cx="942975" cy="126351"/>
          </a:xfrm>
          <a:prstGeom prst="rect">
            <a:avLst/>
          </a:prstGeom>
        </p:spPr>
      </p:pic>
      <p:pic>
        <p:nvPicPr>
          <p:cNvPr id="83" name="Picture 46">
            <a:extLst>
              <a:ext uri="{FF2B5EF4-FFF2-40B4-BE49-F238E27FC236}">
                <a16:creationId xmlns:a16="http://schemas.microsoft.com/office/drawing/2014/main" id="{8FBF058E-46BE-7661-DE14-2ADB21B29C17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9982200" y="3308674"/>
            <a:ext cx="942975" cy="126351"/>
          </a:xfrm>
          <a:prstGeom prst="rect">
            <a:avLst/>
          </a:prstGeom>
        </p:spPr>
      </p:pic>
      <p:pic>
        <p:nvPicPr>
          <p:cNvPr id="85" name="Picture 51">
            <a:extLst>
              <a:ext uri="{FF2B5EF4-FFF2-40B4-BE49-F238E27FC236}">
                <a16:creationId xmlns:a16="http://schemas.microsoft.com/office/drawing/2014/main" id="{039FB922-09C6-E0E4-1EF1-CA707E385A63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1266825" y="6061399"/>
            <a:ext cx="942975" cy="126351"/>
          </a:xfrm>
          <a:prstGeom prst="rect">
            <a:avLst/>
          </a:prstGeom>
        </p:spPr>
      </p:pic>
      <p:pic>
        <p:nvPicPr>
          <p:cNvPr id="87" name="Picture 56">
            <a:extLst>
              <a:ext uri="{FF2B5EF4-FFF2-40B4-BE49-F238E27FC236}">
                <a16:creationId xmlns:a16="http://schemas.microsoft.com/office/drawing/2014/main" id="{1665CFF9-DFC6-B6B8-1017-A7CEBF404F7D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4171950" y="6061399"/>
            <a:ext cx="942975" cy="126351"/>
          </a:xfrm>
          <a:prstGeom prst="rect">
            <a:avLst/>
          </a:prstGeom>
        </p:spPr>
      </p:pic>
      <p:pic>
        <p:nvPicPr>
          <p:cNvPr id="89" name="Picture 61">
            <a:extLst>
              <a:ext uri="{FF2B5EF4-FFF2-40B4-BE49-F238E27FC236}">
                <a16:creationId xmlns:a16="http://schemas.microsoft.com/office/drawing/2014/main" id="{0D6A6BFB-2942-E60A-FE61-60163672F1C6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7077075" y="6061399"/>
            <a:ext cx="942975" cy="126351"/>
          </a:xfrm>
          <a:prstGeom prst="rect">
            <a:avLst/>
          </a:prstGeom>
        </p:spPr>
      </p:pic>
      <p:pic>
        <p:nvPicPr>
          <p:cNvPr id="91" name="Picture 66">
            <a:extLst>
              <a:ext uri="{FF2B5EF4-FFF2-40B4-BE49-F238E27FC236}">
                <a16:creationId xmlns:a16="http://schemas.microsoft.com/office/drawing/2014/main" id="{47C62895-DD53-924A-B4A8-0E02CC7ECB31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9982200" y="6061399"/>
            <a:ext cx="942975" cy="126351"/>
          </a:xfrm>
          <a:prstGeom prst="rect">
            <a:avLst/>
          </a:prstGeom>
        </p:spPr>
      </p:pic>
      <p:pic>
        <p:nvPicPr>
          <p:cNvPr id="37" name="Picture 68" descr="image.png">
            <a:extLst>
              <a:ext uri="{FF2B5EF4-FFF2-40B4-BE49-F238E27FC236}">
                <a16:creationId xmlns:a16="http://schemas.microsoft.com/office/drawing/2014/main" id="{06E13D10-169C-E633-1D50-7F5F6BC234C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495675" y="1995338"/>
            <a:ext cx="152400" cy="133350"/>
          </a:xfrm>
          <a:prstGeom prst="rect">
            <a:avLst/>
          </a:prstGeom>
        </p:spPr>
      </p:pic>
      <p:sp>
        <p:nvSpPr>
          <p:cNvPr id="47" name="TextBox 28">
            <a:extLst>
              <a:ext uri="{FF2B5EF4-FFF2-40B4-BE49-F238E27FC236}">
                <a16:creationId xmlns:a16="http://schemas.microsoft.com/office/drawing/2014/main" id="{3813AE6E-3861-E561-E6B0-579E47407EA1}"/>
              </a:ext>
            </a:extLst>
          </p:cNvPr>
          <p:cNvSpPr txBox="1"/>
          <p:nvPr/>
        </p:nvSpPr>
        <p:spPr>
          <a:xfrm>
            <a:off x="800100" y="1969680"/>
            <a:ext cx="2190273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a-DK" sz="1200" b="1" i="0" u="none" noProof="0" dirty="0">
                <a:solidFill>
                  <a:srgbClr val="0D9488"/>
                </a:solidFill>
                <a:latin typeface="Poppins"/>
              </a:rPr>
              <a:t>Rundt om hjørnet</a:t>
            </a:r>
          </a:p>
        </p:txBody>
      </p:sp>
      <p:sp>
        <p:nvSpPr>
          <p:cNvPr id="57" name="TextBox 29">
            <a:extLst>
              <a:ext uri="{FF2B5EF4-FFF2-40B4-BE49-F238E27FC236}">
                <a16:creationId xmlns:a16="http://schemas.microsoft.com/office/drawing/2014/main" id="{67E3B840-DE4B-D5D5-CFBE-E7B6EFAE4124}"/>
              </a:ext>
            </a:extLst>
          </p:cNvPr>
          <p:cNvSpPr txBox="1"/>
          <p:nvPr/>
        </p:nvSpPr>
        <p:spPr>
          <a:xfrm>
            <a:off x="590550" y="2164574"/>
            <a:ext cx="2295525" cy="7970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lang="da-DK" sz="1011" b="0" i="0" u="none" noProof="0" dirty="0">
                <a:solidFill>
                  <a:srgbClr val="334155"/>
                </a:solidFill>
                <a:latin typeface="Lato"/>
              </a:rPr>
              <a:t>Design et flot laserskåret mønster, der "kravler" rundt om hjørnerne! Mønsteret skal fortsætte og hænge visuelt sammen på mindst to af æskens sider.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1115</Words>
  <Application>Microsoft Office PowerPoint</Application>
  <PresentationFormat>Widescreen</PresentationFormat>
  <Paragraphs>143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10" baseType="lpstr">
      <vt:lpstr>Arial</vt:lpstr>
      <vt:lpstr>Calibri</vt:lpstr>
      <vt:lpstr>Lato</vt:lpstr>
      <vt:lpstr>Poppins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Tom Stub Christiansen (tomc)</cp:lastModifiedBy>
  <cp:revision>2</cp:revision>
  <cp:lastPrinted>2026-08-26T15:29:11Z</cp:lastPrinted>
  <dcterms:created xsi:type="dcterms:W3CDTF">2013-01-27T09:14:16Z</dcterms:created>
  <dcterms:modified xsi:type="dcterms:W3CDTF">2026-08-26T15:52:31Z</dcterms:modified>
  <cp:category/>
</cp:coreProperties>
</file>