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9" r:id="rId3"/>
    <p:sldId id="279" r:id="rId4"/>
    <p:sldId id="266" r:id="rId5"/>
    <p:sldId id="294" r:id="rId6"/>
    <p:sldId id="272" r:id="rId7"/>
    <p:sldId id="277" r:id="rId8"/>
    <p:sldId id="280" r:id="rId9"/>
    <p:sldId id="278" r:id="rId10"/>
    <p:sldId id="260" r:id="rId11"/>
    <p:sldId id="299" r:id="rId12"/>
    <p:sldId id="264" r:id="rId13"/>
    <p:sldId id="286" r:id="rId14"/>
    <p:sldId id="287" r:id="rId15"/>
    <p:sldId id="300" r:id="rId16"/>
    <p:sldId id="291" r:id="rId17"/>
    <p:sldId id="301" r:id="rId1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7300"/>
    <a:srgbClr val="E8EB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602546-93EA-4000-AD07-D0790B2BEF12}" v="1" dt="2026-07-06T10:37:03.7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DE0B8-DC9D-41DD-A487-5C67829E989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93BA03-908A-4CB7-93BB-CEFAB627DC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24834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20256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17518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5AE14-0675-392A-0DA1-85F8BD294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397618EB-F3BE-D7FF-1496-E109454D13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9A034E8E-AF5E-C07C-0D5B-7C68A25826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E156504-EE4E-1DD2-23C2-1497761861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993747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95067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E6CDE-D15C-1A15-42DB-930C345EC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7D80FCDD-87A8-3311-8E1E-ADD04AC6C0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B3CD9C79-8B60-BB88-B519-B0BBD17226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br>
              <a:rPr lang="da-DK" dirty="0"/>
            </a:b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641154A-8EE3-3FCC-8126-9966BBC60D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931565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5DA87-AFF4-365F-57C2-FF3D13625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F8A76D9A-9AE2-4A7A-2816-B7B833D966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DA731DAE-317A-2947-E9D9-981F93769D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OBS: Vi har lavet en template, som børnene skal planlægge ud fra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D024289-2109-5374-E651-8B04A84535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03168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4F4C2-7B32-0246-82DB-C009E957C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A0588C60-330D-E8AB-9EC0-2F3A08C105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02FB8871-3288-6DCC-35E1-81C288502C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A476635-35AC-B34C-372A-0B907FDE59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87989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3106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D8E21-90D0-EFDD-5DD7-F87805FD0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DB28F03E-1CFF-C561-8EF2-50F677B286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4F3FBCE-6017-BCAC-3C04-9A0E2CDD79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550DFDB-547A-F59A-6C2B-78CF4D3FD5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22734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970345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7F3A9-F133-053B-97B0-A6D686A7C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E1686707-E057-9DCF-A723-1ECC1B7336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2C071A9E-9CCB-E495-93D8-2567AA6B1B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Eksempel: t-shirt med hul – køber jeg ny – spørg hvor meget vand det kræver (17 </a:t>
            </a:r>
            <a:r>
              <a:rPr lang="da-DK" err="1"/>
              <a:t>badkar</a:t>
            </a:r>
            <a:r>
              <a:rPr lang="da-DK"/>
              <a:t> fyldt med vand) – havde vi </a:t>
            </a:r>
            <a:r>
              <a:rPr lang="da-DK" err="1"/>
              <a:t>reparerert</a:t>
            </a:r>
            <a:r>
              <a:rPr lang="da-DK"/>
              <a:t> havde vi sparet det</a:t>
            </a:r>
          </a:p>
          <a:p>
            <a:r>
              <a:rPr lang="da-DK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Én enkelt t-shirt kræver omkring 1.400 liter vand at producere.</a:t>
            </a:r>
            <a:br>
              <a:rPr lang="da-DK"/>
            </a:br>
            <a:r>
              <a:rPr lang="da-DK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 mængde vand svarer til mere end 10 fyldte badekar.</a:t>
            </a:r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AAFE14E-85F4-40C0-CF7B-E6C6F79135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7773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OBS: Få børnene her til at tage stilling til, hvilket produkt de skal reparere, så de hører ekstra efter, når deres produkttype kommer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10975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16D0C-A22A-70A0-B8BC-2290F81E7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CCB0BC1B-1B87-400B-0036-BB4C7EBE76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D94E3BF2-5F77-1F4E-21FA-FFD143C013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9985666-E80E-8AC1-6028-422E835085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38111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A2B7F-1C06-35AB-8A3C-A4C68A4A2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B9C1B517-A458-22AD-39C7-01849B3B69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66766535-E285-8EDD-F4FE-75656F82C1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2139949-7DA6-AA19-52BC-61F90562E6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52379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1CB37-B47B-2948-E04E-A9F1D6EF0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BF5E0307-DC1E-911A-9CC4-1C70C8A624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DB3785DE-6A3B-FFCB-1295-C3EA360C16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00C47799-7194-DA46-5EE0-BC330B5EEB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0750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DB0A93-C518-C51B-4440-7A19C5E6D7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5160CBB-BD88-4725-5FBF-7095365F49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F5A1916-DAEC-B056-1BE6-2C7722EE4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B726D42-7B9E-0FEB-9970-0C1B77196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2971A0E-5A62-F254-9C4D-A1AD3F063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58146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4E7112-5201-7D20-A1CD-783D99C75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E8A36225-16BF-63C2-41E4-FB4D2A506E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E1DFE58-F091-0F42-D5C6-CC0A820CF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5ADB279-9CF7-9D75-F014-051EA9172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725781F-5D55-6340-628E-2A1AF1B3D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5787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A5F23186-7496-C060-B683-D3FC455961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923A83F-E65D-F4BA-9B86-D59EA3BA86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F6A58B5-96EB-5177-3B3C-F7DDEA7B8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F3C6017-AFAA-3DA2-A03F-B2D4A0F76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DA58246-87DF-89F0-054A-F5CAFDA2F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4903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72BBD2-BB95-2CD3-1C05-3CCDE4BE8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208BB03-1365-7379-4047-148DD23FE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3A2DE55-E7F1-E7D7-4191-8105C4C65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DB5C542-D0FC-FB31-3A9A-AC8123342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55C7353-D46B-EA46-6732-7178BB725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98312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DEBC65-E7E9-A31B-6D11-7FC846C0B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B4F3119-BDE0-04CA-7692-EADFAC757A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B812834-F6DB-15E2-860A-B68623D5B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2218EAC-6601-6BC0-B2BE-BC62DEBE5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F191083-DF2B-3CCC-3D53-820A763F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448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C5AB76-6D99-0F0C-A9CC-C2C1A6E37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EA1D892-94A0-4B98-22A4-94E9454D01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E50CFB8-917B-C7EA-E09F-9FA50A3318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61CED27-330A-6849-AFA8-22F502923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F5D5617-CB28-14B5-4431-03569A3E3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830630F-E3BD-4B0C-AC4D-66B06D915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1680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DBDEC6-A93E-38CC-4C9D-F37D88295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26CE9A1-DBD9-4CFD-23EC-2DC69E452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87763D6-E114-1637-0543-1B1D1CD6F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F392806-0B2D-CD8B-D408-32F9FC1E8A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8EBFCFEA-8A14-E445-60DA-05C3DA3004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95B4177C-B22C-CE20-579B-93EBABACD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AB602F7-F896-767A-A8D2-B15A63478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96E03DC3-2BF3-CA85-1A46-8775E7406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6615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C9517B-5846-DCC7-6034-00729BF6F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B2AC76BE-E9F3-9B7C-4195-95DE9DAF9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FCD29E18-41A6-7A7D-EC12-E318A7C83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E12F753-AE8C-E0E3-9D5A-0E8B979F0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81706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CD1D8717-E6DB-AD30-3C5D-B1E639D84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1CFC2BC6-5304-B768-ACE3-0CE054A38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42C641F-8DC3-C587-52B8-B658A703F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3068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3C944E-77FD-A050-E395-D9BD1EFDF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2E34617-C893-C57E-09A9-57146E771E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4013A69-00D3-90A2-7FE7-0C3FF8910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D4E156F-C5B5-559F-432F-E4BE1BD5D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08B4C36-6986-D06E-82CC-AB2854B74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510B966-EACA-A3AE-9978-1D39E9D1E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99296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1CC192-2018-33B0-1B60-B365BDC6F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DD524AEE-C831-8EC6-D94D-ED3190301C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2D119E1-5B56-983F-2274-25934F9E0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076AB47-4E0E-153D-AF2E-3BD0EC31E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15E8411-1CFD-5BF3-1F9D-038BCA0E1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F0CEC3E-AFA1-F607-B580-BB4A2FE0D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67857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91E8DF07-8368-C732-88C7-8875A774D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0F83CBE-E233-A3CD-E93E-93908B7D1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64BD896-9B36-71A9-BFAC-89B07FD26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36F5F4E-12B6-C843-E8B7-C0BD94A04D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7CEDFDA-3234-C47A-6FA6-76B6C19D65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950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5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F5C9F9B1-19CB-1B0F-B59D-9C2E09400A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9403" y="975098"/>
            <a:ext cx="9099243" cy="622579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1970DA0D-B76E-DF6D-8276-C76BC80A8689}"/>
              </a:ext>
            </a:extLst>
          </p:cNvPr>
          <p:cNvSpPr txBox="1">
            <a:spLocks/>
          </p:cNvSpPr>
          <p:nvPr/>
        </p:nvSpPr>
        <p:spPr>
          <a:xfrm>
            <a:off x="847539" y="330112"/>
            <a:ext cx="9239436" cy="11969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54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Reparer bløde ting</a:t>
            </a:r>
            <a:endParaRPr lang="da-DK" sz="5400">
              <a:solidFill>
                <a:srgbClr val="C07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4269A897-D722-AA80-A982-0315852E6042}"/>
              </a:ext>
            </a:extLst>
          </p:cNvPr>
          <p:cNvSpPr txBox="1"/>
          <p:nvPr/>
        </p:nvSpPr>
        <p:spPr>
          <a:xfrm>
            <a:off x="847539" y="1756120"/>
            <a:ext cx="6705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 Repair Camps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C0F9FBBE-0252-1330-B652-BFA8D74923F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725" y="6002383"/>
            <a:ext cx="1014630" cy="737392"/>
          </a:xfrm>
          <a:prstGeom prst="rect">
            <a:avLst/>
          </a:prstGeom>
        </p:spPr>
      </p:pic>
      <p:pic>
        <p:nvPicPr>
          <p:cNvPr id="8" name="Picture 2" descr="CFU får nyt logo">
            <a:extLst>
              <a:ext uri="{FF2B5EF4-FFF2-40B4-BE49-F238E27FC236}">
                <a16:creationId xmlns:a16="http://schemas.microsoft.com/office/drawing/2014/main" id="{AF3E9970-05C2-2560-0114-7D8BE36E9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652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5156179D-65D2-3211-5A77-8993AF304565}"/>
              </a:ext>
            </a:extLst>
          </p:cNvPr>
          <p:cNvSpPr txBox="1"/>
          <p:nvPr/>
        </p:nvSpPr>
        <p:spPr>
          <a:xfrm>
            <a:off x="1852830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0" name="Pladsholder til slidenummer 3">
            <a:extLst>
              <a:ext uri="{FF2B5EF4-FFF2-40B4-BE49-F238E27FC236}">
                <a16:creationId xmlns:a16="http://schemas.microsoft.com/office/drawing/2014/main" id="{0FA788B1-EE31-F99C-39EB-4552431BC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20248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Billede 55">
            <a:extLst>
              <a:ext uri="{FF2B5EF4-FFF2-40B4-BE49-F238E27FC236}">
                <a16:creationId xmlns:a16="http://schemas.microsoft.com/office/drawing/2014/main" id="{14EB37F0-3903-7E39-92BE-E38D37BF5B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953910">
            <a:off x="5638364" y="4241016"/>
            <a:ext cx="1582862" cy="1582862"/>
          </a:xfrm>
          <a:prstGeom prst="rect">
            <a:avLst/>
          </a:prstGeom>
        </p:spPr>
      </p:pic>
      <p:pic>
        <p:nvPicPr>
          <p:cNvPr id="52" name="Billede 51">
            <a:extLst>
              <a:ext uri="{FF2B5EF4-FFF2-40B4-BE49-F238E27FC236}">
                <a16:creationId xmlns:a16="http://schemas.microsoft.com/office/drawing/2014/main" id="{797893AD-C4CE-4267-BD33-9AD0A8971AE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467" y="4266594"/>
            <a:ext cx="1531708" cy="1531708"/>
          </a:xfrm>
          <a:prstGeom prst="rect">
            <a:avLst/>
          </a:prstGeom>
        </p:spPr>
      </p:pic>
      <p:pic>
        <p:nvPicPr>
          <p:cNvPr id="43" name="Billede 42">
            <a:extLst>
              <a:ext uri="{FF2B5EF4-FFF2-40B4-BE49-F238E27FC236}">
                <a16:creationId xmlns:a16="http://schemas.microsoft.com/office/drawing/2014/main" id="{C5F4106B-A979-5A14-D521-6C87D35B54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304756" y="3460817"/>
            <a:ext cx="535348" cy="312159"/>
          </a:xfrm>
          <a:prstGeom prst="rect">
            <a:avLst/>
          </a:prstGeom>
        </p:spPr>
      </p:pic>
      <p:pic>
        <p:nvPicPr>
          <p:cNvPr id="47" name="Billede 46">
            <a:extLst>
              <a:ext uri="{FF2B5EF4-FFF2-40B4-BE49-F238E27FC236}">
                <a16:creationId xmlns:a16="http://schemas.microsoft.com/office/drawing/2014/main" id="{CFB3AB2B-AE0A-0A2D-310E-052BBD1E2B3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461540" y="3460818"/>
            <a:ext cx="535348" cy="312159"/>
          </a:xfrm>
          <a:prstGeom prst="rect">
            <a:avLst/>
          </a:prstGeom>
        </p:spPr>
      </p:pic>
      <p:pic>
        <p:nvPicPr>
          <p:cNvPr id="23" name="Billede 22">
            <a:extLst>
              <a:ext uri="{FF2B5EF4-FFF2-40B4-BE49-F238E27FC236}">
                <a16:creationId xmlns:a16="http://schemas.microsoft.com/office/drawing/2014/main" id="{89907D7D-F80C-02EB-A88D-9992CE5CCF0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14015" y="2004516"/>
            <a:ext cx="1320435" cy="889853"/>
          </a:xfrm>
          <a:prstGeom prst="rect">
            <a:avLst/>
          </a:prstGeom>
        </p:spPr>
      </p:pic>
      <p:pic>
        <p:nvPicPr>
          <p:cNvPr id="20" name="Billede 19">
            <a:extLst>
              <a:ext uri="{FF2B5EF4-FFF2-40B4-BE49-F238E27FC236}">
                <a16:creationId xmlns:a16="http://schemas.microsoft.com/office/drawing/2014/main" id="{29C01C9E-72F7-2602-4733-06127F1DE5B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6566663">
            <a:off x="10805000" y="2003854"/>
            <a:ext cx="564036" cy="1446548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39C71855-FBBC-B54B-9A72-75EB0F29A94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05819" y="5226657"/>
            <a:ext cx="1263595" cy="1266218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6A2DBD16-66ED-C762-9758-FF64BEDC994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294396">
            <a:off x="2094632" y="1908411"/>
            <a:ext cx="792314" cy="1055073"/>
          </a:xfrm>
          <a:prstGeom prst="rect">
            <a:avLst/>
          </a:prstGeom>
        </p:spPr>
      </p:pic>
      <p:grpSp>
        <p:nvGrpSpPr>
          <p:cNvPr id="16" name="Gruppe 15">
            <a:extLst>
              <a:ext uri="{FF2B5EF4-FFF2-40B4-BE49-F238E27FC236}">
                <a16:creationId xmlns:a16="http://schemas.microsoft.com/office/drawing/2014/main" id="{17B1CC1C-8DC7-D683-5D5E-11A73F893418}"/>
              </a:ext>
            </a:extLst>
          </p:cNvPr>
          <p:cNvGrpSpPr/>
          <p:nvPr/>
        </p:nvGrpSpPr>
        <p:grpSpPr>
          <a:xfrm rot="20203920">
            <a:off x="362915" y="2012060"/>
            <a:ext cx="1537047" cy="701553"/>
            <a:chOff x="701082" y="2235732"/>
            <a:chExt cx="1929461" cy="880662"/>
          </a:xfrm>
        </p:grpSpPr>
        <p:pic>
          <p:nvPicPr>
            <p:cNvPr id="5" name="Billede 4">
              <a:extLst>
                <a:ext uri="{FF2B5EF4-FFF2-40B4-BE49-F238E27FC236}">
                  <a16:creationId xmlns:a16="http://schemas.microsoft.com/office/drawing/2014/main" id="{03363F6E-B85D-1880-DBAD-81B10B5F64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6200000">
              <a:off x="1220474" y="1716340"/>
              <a:ext cx="855420" cy="1894204"/>
            </a:xfrm>
            <a:prstGeom prst="rect">
              <a:avLst/>
            </a:prstGeom>
          </p:spPr>
        </p:pic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D8EAD783-F120-166D-6039-F5186FB11600}"/>
                </a:ext>
              </a:extLst>
            </p:cNvPr>
            <p:cNvSpPr/>
            <p:nvPr/>
          </p:nvSpPr>
          <p:spPr>
            <a:xfrm>
              <a:off x="2362200" y="2819400"/>
              <a:ext cx="268343" cy="2969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8" name="Tekstfelt 7">
            <a:extLst>
              <a:ext uri="{FF2B5EF4-FFF2-40B4-BE49-F238E27FC236}">
                <a16:creationId xmlns:a16="http://schemas.microsoft.com/office/drawing/2014/main" id="{725D4774-AB32-181F-48CF-E9AA00950591}"/>
              </a:ext>
            </a:extLst>
          </p:cNvPr>
          <p:cNvSpPr txBox="1"/>
          <p:nvPr/>
        </p:nvSpPr>
        <p:spPr>
          <a:xfrm>
            <a:off x="277899" y="3029776"/>
            <a:ext cx="166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venir Light" panose="020B0403020203020204" pitchFamily="34" charset="-78"/>
                <a:cs typeface="Avenir Light" panose="020B0403020203020204" pitchFamily="34" charset="-78"/>
              </a:rPr>
              <a:t>Saks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F9443F80-1223-23CE-B825-AB5ADFFF5C08}"/>
              </a:ext>
            </a:extLst>
          </p:cNvPr>
          <p:cNvSpPr txBox="1"/>
          <p:nvPr/>
        </p:nvSpPr>
        <p:spPr>
          <a:xfrm>
            <a:off x="5585553" y="3038652"/>
            <a:ext cx="166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venir Light" panose="020B0403020203020204" pitchFamily="34" charset="-78"/>
                <a:cs typeface="Avenir Light" panose="020B0403020203020204" pitchFamily="34" charset="-78"/>
              </a:rPr>
              <a:t>Synåle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6D5A4FB-7441-41F3-D630-E6C9BC0098C9}"/>
              </a:ext>
            </a:extLst>
          </p:cNvPr>
          <p:cNvSpPr txBox="1"/>
          <p:nvPr/>
        </p:nvSpPr>
        <p:spPr>
          <a:xfrm>
            <a:off x="1611195" y="3038652"/>
            <a:ext cx="166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venir Light" panose="020B0403020203020204" pitchFamily="34" charset="-78"/>
                <a:cs typeface="Avenir Light" panose="020B0403020203020204" pitchFamily="34" charset="-78"/>
              </a:rPr>
              <a:t>Knappenåle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7B666338-7335-1B48-AC9A-9F05E152DB43}"/>
              </a:ext>
            </a:extLst>
          </p:cNvPr>
          <p:cNvSpPr txBox="1"/>
          <p:nvPr/>
        </p:nvSpPr>
        <p:spPr>
          <a:xfrm>
            <a:off x="855095" y="5674992"/>
            <a:ext cx="14510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venir Light" panose="020B0403020203020204" pitchFamily="34" charset="-78"/>
                <a:cs typeface="Avenir Light" panose="020B0403020203020204" pitchFamily="34" charset="-78"/>
              </a:rPr>
              <a:t>Stof, læder, tøjrester</a:t>
            </a: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598033A1-BFEF-3250-3EE2-5E02D25CF430}"/>
              </a:ext>
            </a:extLst>
          </p:cNvPr>
          <p:cNvSpPr txBox="1"/>
          <p:nvPr/>
        </p:nvSpPr>
        <p:spPr>
          <a:xfrm>
            <a:off x="4150196" y="3038653"/>
            <a:ext cx="166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venir Light" panose="020B0403020203020204" pitchFamily="34" charset="-78"/>
                <a:cs typeface="Avenir Light" panose="020B0403020203020204" pitchFamily="34" charset="-78"/>
              </a:rPr>
              <a:t>Sytråd</a:t>
            </a:r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BA4E35E4-BF24-76A2-C8B9-5F01AD59D5F3}"/>
              </a:ext>
            </a:extLst>
          </p:cNvPr>
          <p:cNvSpPr txBox="1"/>
          <p:nvPr/>
        </p:nvSpPr>
        <p:spPr>
          <a:xfrm>
            <a:off x="748435" y="3882597"/>
            <a:ext cx="166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solidFill>
                  <a:srgbClr val="C07300"/>
                </a:solidFill>
                <a:latin typeface="Avenir Light" panose="020B0403020203020204" pitchFamily="34" charset="-78"/>
                <a:cs typeface="Avenir Light" panose="020B0403020203020204" pitchFamily="34" charset="-78"/>
              </a:rPr>
              <a:t>Lapning</a:t>
            </a:r>
          </a:p>
        </p:txBody>
      </p:sp>
      <p:sp>
        <p:nvSpPr>
          <p:cNvPr id="27" name="Tekstfelt 26">
            <a:extLst>
              <a:ext uri="{FF2B5EF4-FFF2-40B4-BE49-F238E27FC236}">
                <a16:creationId xmlns:a16="http://schemas.microsoft.com/office/drawing/2014/main" id="{4B80FF01-0370-7553-D023-514157BCF54B}"/>
              </a:ext>
            </a:extLst>
          </p:cNvPr>
          <p:cNvSpPr txBox="1"/>
          <p:nvPr/>
        </p:nvSpPr>
        <p:spPr>
          <a:xfrm>
            <a:off x="4123075" y="5674992"/>
            <a:ext cx="1447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venir Light" panose="020B0403020203020204" pitchFamily="34" charset="-78"/>
                <a:cs typeface="Avenir Light" panose="020B0403020203020204" pitchFamily="34" charset="-78"/>
              </a:rPr>
              <a:t>Knapper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55ABB77E-8FEE-6C96-FEB9-0A22D08881D4}"/>
              </a:ext>
            </a:extLst>
          </p:cNvPr>
          <p:cNvSpPr txBox="1"/>
          <p:nvPr/>
        </p:nvSpPr>
        <p:spPr>
          <a:xfrm>
            <a:off x="5723680" y="5674991"/>
            <a:ext cx="1447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venir Light" panose="020B0403020203020204" pitchFamily="34" charset="-78"/>
                <a:cs typeface="Avenir Light" panose="020B0403020203020204" pitchFamily="34" charset="-78"/>
              </a:rPr>
              <a:t>Lynlås</a:t>
            </a: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6CB18574-B3AB-6E0C-6E3F-9549E3D3A68D}"/>
              </a:ext>
            </a:extLst>
          </p:cNvPr>
          <p:cNvSpPr txBox="1"/>
          <p:nvPr/>
        </p:nvSpPr>
        <p:spPr>
          <a:xfrm>
            <a:off x="4866025" y="3886081"/>
            <a:ext cx="166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solidFill>
                  <a:srgbClr val="C07300"/>
                </a:solidFill>
                <a:latin typeface="Avenir Light" panose="020B0403020203020204" pitchFamily="34" charset="-78"/>
                <a:cs typeface="Avenir Light" panose="020B0403020203020204" pitchFamily="34" charset="-78"/>
              </a:rPr>
              <a:t>Håndsyning</a:t>
            </a:r>
          </a:p>
        </p:txBody>
      </p:sp>
      <p:sp>
        <p:nvSpPr>
          <p:cNvPr id="33" name="Tekstfelt 32">
            <a:extLst>
              <a:ext uri="{FF2B5EF4-FFF2-40B4-BE49-F238E27FC236}">
                <a16:creationId xmlns:a16="http://schemas.microsoft.com/office/drawing/2014/main" id="{B58FCD51-3A00-6C0D-2651-AB447646AB53}"/>
              </a:ext>
            </a:extLst>
          </p:cNvPr>
          <p:cNvSpPr txBox="1"/>
          <p:nvPr/>
        </p:nvSpPr>
        <p:spPr>
          <a:xfrm>
            <a:off x="9147432" y="2573406"/>
            <a:ext cx="1381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 err="1">
                <a:latin typeface="Avenir Light" panose="020B0403020203020204" pitchFamily="34" charset="-78"/>
                <a:cs typeface="Avenir Light" panose="020B0403020203020204" pitchFamily="34" charset="-78"/>
              </a:rPr>
              <a:t>Broderigarn</a:t>
            </a:r>
            <a:endParaRPr lang="da-DK" sz="1400" b="1">
              <a:latin typeface="Avenir Light" panose="020B0403020203020204" pitchFamily="34" charset="-78"/>
              <a:cs typeface="Avenir Light" panose="020B0403020203020204" pitchFamily="34" charset="-78"/>
            </a:endParaRPr>
          </a:p>
        </p:txBody>
      </p:sp>
      <p:sp>
        <p:nvSpPr>
          <p:cNvPr id="34" name="Tekstfelt 33">
            <a:extLst>
              <a:ext uri="{FF2B5EF4-FFF2-40B4-BE49-F238E27FC236}">
                <a16:creationId xmlns:a16="http://schemas.microsoft.com/office/drawing/2014/main" id="{DEA5FF2A-529A-29FF-23F2-A95E4271D2F2}"/>
              </a:ext>
            </a:extLst>
          </p:cNvPr>
          <p:cNvSpPr txBox="1"/>
          <p:nvPr/>
        </p:nvSpPr>
        <p:spPr>
          <a:xfrm>
            <a:off x="9266372" y="5696127"/>
            <a:ext cx="1162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venir Light" panose="020B0403020203020204" pitchFamily="34" charset="-78"/>
                <a:cs typeface="Avenir Light" panose="020B0403020203020204" pitchFamily="34" charset="-78"/>
              </a:rPr>
              <a:t>Broderiring</a:t>
            </a:r>
          </a:p>
        </p:txBody>
      </p:sp>
      <p:sp>
        <p:nvSpPr>
          <p:cNvPr id="35" name="Tekstfelt 34">
            <a:extLst>
              <a:ext uri="{FF2B5EF4-FFF2-40B4-BE49-F238E27FC236}">
                <a16:creationId xmlns:a16="http://schemas.microsoft.com/office/drawing/2014/main" id="{F4932F39-4AD1-CE78-FE99-8B48BB5EA308}"/>
              </a:ext>
            </a:extLst>
          </p:cNvPr>
          <p:cNvSpPr txBox="1"/>
          <p:nvPr/>
        </p:nvSpPr>
        <p:spPr>
          <a:xfrm>
            <a:off x="9238193" y="3378780"/>
            <a:ext cx="1204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venir Light" panose="020B0403020203020204" pitchFamily="34" charset="-78"/>
                <a:cs typeface="Avenir Light" panose="020B0403020203020204" pitchFamily="34" charset="-78"/>
              </a:rPr>
              <a:t>Broderinål</a:t>
            </a:r>
          </a:p>
        </p:txBody>
      </p:sp>
      <p:sp>
        <p:nvSpPr>
          <p:cNvPr id="39" name="Tekstfelt 38">
            <a:extLst>
              <a:ext uri="{FF2B5EF4-FFF2-40B4-BE49-F238E27FC236}">
                <a16:creationId xmlns:a16="http://schemas.microsoft.com/office/drawing/2014/main" id="{9A7F8516-071E-81B5-B873-B6C7E6CA8EDD}"/>
              </a:ext>
            </a:extLst>
          </p:cNvPr>
          <p:cNvSpPr txBox="1"/>
          <p:nvPr/>
        </p:nvSpPr>
        <p:spPr>
          <a:xfrm>
            <a:off x="9197954" y="4391597"/>
            <a:ext cx="1280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venir Light" panose="020B0403020203020204" pitchFamily="34" charset="-78"/>
                <a:cs typeface="Avenir Light" panose="020B0403020203020204" pitchFamily="34" charset="-78"/>
              </a:rPr>
              <a:t>Kridtblyant</a:t>
            </a:r>
          </a:p>
        </p:txBody>
      </p:sp>
      <p:sp>
        <p:nvSpPr>
          <p:cNvPr id="46" name="Tekstfelt 45">
            <a:extLst>
              <a:ext uri="{FF2B5EF4-FFF2-40B4-BE49-F238E27FC236}">
                <a16:creationId xmlns:a16="http://schemas.microsoft.com/office/drawing/2014/main" id="{F3BE3B60-CC2C-F987-4584-58A4CB6663CF}"/>
              </a:ext>
            </a:extLst>
          </p:cNvPr>
          <p:cNvSpPr txBox="1"/>
          <p:nvPr/>
        </p:nvSpPr>
        <p:spPr>
          <a:xfrm>
            <a:off x="9597045" y="1862254"/>
            <a:ext cx="166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solidFill>
                  <a:srgbClr val="C07300"/>
                </a:solidFill>
                <a:latin typeface="Avenir Light" panose="020B0403020203020204" pitchFamily="34" charset="-78"/>
                <a:cs typeface="Avenir Light" panose="020B0403020203020204" pitchFamily="34" charset="-78"/>
              </a:rPr>
              <a:t>Brodering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9BEC479-F341-D9EA-1705-030885A31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10</a:t>
            </a:fld>
            <a:endParaRPr lang="da-DK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B13450B4-E533-BD40-2759-74BCA52D1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Typer af redskaber til at reparere tøj</a:t>
            </a:r>
          </a:p>
        </p:txBody>
      </p:sp>
      <p:pic>
        <p:nvPicPr>
          <p:cNvPr id="19" name="Billede 18">
            <a:extLst>
              <a:ext uri="{FF2B5EF4-FFF2-40B4-BE49-F238E27FC236}">
                <a16:creationId xmlns:a16="http://schemas.microsoft.com/office/drawing/2014/main" id="{4649D72A-84D0-64E4-EE59-F0BD048843E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10572795" y="2808281"/>
            <a:ext cx="843370" cy="1366731"/>
          </a:xfrm>
          <a:prstGeom prst="rect">
            <a:avLst/>
          </a:prstGeom>
        </p:spPr>
      </p:pic>
      <p:pic>
        <p:nvPicPr>
          <p:cNvPr id="30" name="Billede 29">
            <a:extLst>
              <a:ext uri="{FF2B5EF4-FFF2-40B4-BE49-F238E27FC236}">
                <a16:creationId xmlns:a16="http://schemas.microsoft.com/office/drawing/2014/main" id="{461C457D-60A5-CCDC-DE9E-C7B6357DD5C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08039" y="4505629"/>
            <a:ext cx="732720" cy="978717"/>
          </a:xfrm>
          <a:prstGeom prst="rect">
            <a:avLst/>
          </a:prstGeom>
        </p:spPr>
      </p:pic>
      <p:pic>
        <p:nvPicPr>
          <p:cNvPr id="32" name="Billede 31">
            <a:extLst>
              <a:ext uri="{FF2B5EF4-FFF2-40B4-BE49-F238E27FC236}">
                <a16:creationId xmlns:a16="http://schemas.microsoft.com/office/drawing/2014/main" id="{553933A6-1ACC-405F-1967-1C11B39D44CE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3495939" y="1640185"/>
            <a:ext cx="715913" cy="1349708"/>
          </a:xfrm>
          <a:prstGeom prst="rect">
            <a:avLst/>
          </a:prstGeom>
        </p:spPr>
      </p:pic>
      <p:sp>
        <p:nvSpPr>
          <p:cNvPr id="36" name="Tekstfelt 35">
            <a:extLst>
              <a:ext uri="{FF2B5EF4-FFF2-40B4-BE49-F238E27FC236}">
                <a16:creationId xmlns:a16="http://schemas.microsoft.com/office/drawing/2014/main" id="{C0AEA066-E94F-C501-93E7-52BE8E9491E1}"/>
              </a:ext>
            </a:extLst>
          </p:cNvPr>
          <p:cNvSpPr txBox="1"/>
          <p:nvPr/>
        </p:nvSpPr>
        <p:spPr>
          <a:xfrm>
            <a:off x="2912299" y="3038652"/>
            <a:ext cx="166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venir Light" panose="020B0403020203020204" pitchFamily="34" charset="-78"/>
                <a:cs typeface="Avenir Light" panose="020B0403020203020204" pitchFamily="34" charset="-78"/>
              </a:rPr>
              <a:t>Opsprætter</a:t>
            </a:r>
          </a:p>
        </p:txBody>
      </p:sp>
      <p:pic>
        <p:nvPicPr>
          <p:cNvPr id="50" name="Billede 49">
            <a:extLst>
              <a:ext uri="{FF2B5EF4-FFF2-40B4-BE49-F238E27FC236}">
                <a16:creationId xmlns:a16="http://schemas.microsoft.com/office/drawing/2014/main" id="{3477E91E-CC79-2460-9A88-A2DCE995EAB2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8602" y="1853925"/>
            <a:ext cx="1631679" cy="1087786"/>
          </a:xfrm>
          <a:prstGeom prst="rect">
            <a:avLst/>
          </a:prstGeom>
        </p:spPr>
      </p:pic>
      <p:pic>
        <p:nvPicPr>
          <p:cNvPr id="54" name="Billede 53">
            <a:extLst>
              <a:ext uri="{FF2B5EF4-FFF2-40B4-BE49-F238E27FC236}">
                <a16:creationId xmlns:a16="http://schemas.microsoft.com/office/drawing/2014/main" id="{F55F56C1-B16C-BF4F-5A42-A78C3BA72D68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8354" y="4324088"/>
            <a:ext cx="1504791" cy="1504791"/>
          </a:xfrm>
          <a:prstGeom prst="rect">
            <a:avLst/>
          </a:prstGeom>
        </p:spPr>
      </p:pic>
      <p:pic>
        <p:nvPicPr>
          <p:cNvPr id="58" name="Billede 57">
            <a:extLst>
              <a:ext uri="{FF2B5EF4-FFF2-40B4-BE49-F238E27FC236}">
                <a16:creationId xmlns:a16="http://schemas.microsoft.com/office/drawing/2014/main" id="{9BEFAB32-9DDB-56F1-D4AC-E316145BD8E8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5819" y="3973825"/>
            <a:ext cx="1308333" cy="130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78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D4FE1-B72C-6106-F459-BBD0E1328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8BC74D33-2D02-8BBD-D13E-9800C3B7B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5381"/>
            <a:ext cx="5665967" cy="1325563"/>
          </a:xfrm>
        </p:spPr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Hvordan reparerer man tøj?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F12D2B0B-49E3-3D10-9E0D-99B5879612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08751" y="0"/>
            <a:ext cx="5783250" cy="6858000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017B7A9E-A07F-7688-6B6F-B3ED9EFD3D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027794"/>
            <a:ext cx="1014630" cy="737392"/>
          </a:xfrm>
          <a:prstGeom prst="rect">
            <a:avLst/>
          </a:prstGeom>
        </p:spPr>
      </p:pic>
      <p:pic>
        <p:nvPicPr>
          <p:cNvPr id="7" name="Picture 2" descr="CFU får nyt logo">
            <a:extLst>
              <a:ext uri="{FF2B5EF4-FFF2-40B4-BE49-F238E27FC236}">
                <a16:creationId xmlns:a16="http://schemas.microsoft.com/office/drawing/2014/main" id="{B605C8FA-94BA-0CC6-9D2C-72126F886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652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EF8399EC-4DCA-7F2D-8CEB-4B92DC67C53C}"/>
              </a:ext>
            </a:extLst>
          </p:cNvPr>
          <p:cNvSpPr txBox="1"/>
          <p:nvPr/>
        </p:nvSpPr>
        <p:spPr>
          <a:xfrm>
            <a:off x="1852830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1" name="Pladsholder til slidenummer 3">
            <a:extLst>
              <a:ext uri="{FF2B5EF4-FFF2-40B4-BE49-F238E27FC236}">
                <a16:creationId xmlns:a16="http://schemas.microsoft.com/office/drawing/2014/main" id="{0876D957-F9D1-E9D8-048D-CB492DD1E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01994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3CA78-A817-3C5F-9129-6D8F91D66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Billede 39">
            <a:extLst>
              <a:ext uri="{FF2B5EF4-FFF2-40B4-BE49-F238E27FC236}">
                <a16:creationId xmlns:a16="http://schemas.microsoft.com/office/drawing/2014/main" id="{63D77F27-5E46-10C4-3671-14EE8E119F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14699" y="2625025"/>
            <a:ext cx="2186457" cy="1751950"/>
          </a:xfrm>
          <a:prstGeom prst="rect">
            <a:avLst/>
          </a:prstGeom>
        </p:spPr>
      </p:pic>
      <p:pic>
        <p:nvPicPr>
          <p:cNvPr id="21" name="Billede 20">
            <a:extLst>
              <a:ext uri="{FF2B5EF4-FFF2-40B4-BE49-F238E27FC236}">
                <a16:creationId xmlns:a16="http://schemas.microsoft.com/office/drawing/2014/main" id="{67F07E24-3BF8-6046-645A-8772015CFC0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6544" y="4533839"/>
            <a:ext cx="486733" cy="283812"/>
          </a:xfrm>
          <a:prstGeom prst="rect">
            <a:avLst/>
          </a:prstGeom>
        </p:spPr>
      </p:pic>
      <p:pic>
        <p:nvPicPr>
          <p:cNvPr id="19" name="Billede 18">
            <a:extLst>
              <a:ext uri="{FF2B5EF4-FFF2-40B4-BE49-F238E27FC236}">
                <a16:creationId xmlns:a16="http://schemas.microsoft.com/office/drawing/2014/main" id="{D89021E6-9464-3BB8-D14C-8C7F39E6183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9787" y="2289882"/>
            <a:ext cx="1504084" cy="1877671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3F7CFA1F-1A2B-AC0D-073B-2676D910DBC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32823" y="3455244"/>
            <a:ext cx="869723" cy="871528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24EC0ADB-5078-023F-013D-383399C7C4C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078"/>
          <a:stretch>
            <a:fillRect/>
          </a:stretch>
        </p:blipFill>
        <p:spPr>
          <a:xfrm flipH="1">
            <a:off x="10132106" y="3107775"/>
            <a:ext cx="2059894" cy="3770371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B3F5C515-5636-E3FD-24A5-F32A76E9BBF1}"/>
              </a:ext>
            </a:extLst>
          </p:cNvPr>
          <p:cNvSpPr txBox="1"/>
          <p:nvPr/>
        </p:nvSpPr>
        <p:spPr>
          <a:xfrm>
            <a:off x="2497401" y="4533840"/>
            <a:ext cx="213281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Læg en plan</a:t>
            </a:r>
          </a:p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(hvordan vil man reparere)</a:t>
            </a:r>
          </a:p>
          <a:p>
            <a:pPr algn="ctr"/>
            <a:r>
              <a:rPr lang="da-DK" sz="1100" b="1">
                <a:latin typeface="Arial" panose="020B0604020202020204" pitchFamily="34" charset="0"/>
                <a:cs typeface="Arial" panose="020B0604020202020204" pitchFamily="34" charset="0"/>
              </a:rPr>
              <a:t>Type af reparation?</a:t>
            </a:r>
          </a:p>
          <a:p>
            <a:pPr algn="ctr"/>
            <a:r>
              <a:rPr lang="da-DK" sz="1100" b="1">
                <a:latin typeface="Arial" panose="020B0604020202020204" pitchFamily="34" charset="0"/>
                <a:cs typeface="Arial" panose="020B0604020202020204" pitchFamily="34" charset="0"/>
              </a:rPr>
              <a:t>Hvilke redskaber?</a:t>
            </a:r>
          </a:p>
          <a:p>
            <a:pPr algn="ctr"/>
            <a:endParaRPr lang="da-DK" sz="11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324BBF46-A8E7-4333-A2F1-B6026AEFBBE0}"/>
              </a:ext>
            </a:extLst>
          </p:cNvPr>
          <p:cNvSpPr txBox="1"/>
          <p:nvPr/>
        </p:nvSpPr>
        <p:spPr>
          <a:xfrm>
            <a:off x="6843770" y="4549080"/>
            <a:ext cx="21328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Find redskaber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273F286E-9911-A11B-C628-F8C230740EE8}"/>
              </a:ext>
            </a:extLst>
          </p:cNvPr>
          <p:cNvSpPr txBox="1"/>
          <p:nvPr/>
        </p:nvSpPr>
        <p:spPr>
          <a:xfrm>
            <a:off x="8806693" y="4533840"/>
            <a:ext cx="2132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Reparer </a:t>
            </a:r>
          </a:p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(og få hjælp)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0E090DBF-6341-599E-F4D9-C09A996DE3DD}"/>
              </a:ext>
            </a:extLst>
          </p:cNvPr>
          <p:cNvSpPr txBox="1"/>
          <p:nvPr/>
        </p:nvSpPr>
        <p:spPr>
          <a:xfrm>
            <a:off x="4628010" y="4534682"/>
            <a:ext cx="21328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Tegn et design</a:t>
            </a:r>
          </a:p>
          <a:p>
            <a:pPr algn="ctr"/>
            <a:r>
              <a:rPr lang="da-DK" sz="1100" b="1">
                <a:latin typeface="Arial" panose="020B0604020202020204" pitchFamily="34" charset="0"/>
                <a:cs typeface="Arial" panose="020B0604020202020204" pitchFamily="34" charset="0"/>
              </a:rPr>
              <a:t>Hvordan skal det se ud?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A9F07653-3484-B66F-02ED-E3FBD1CE9907}"/>
              </a:ext>
            </a:extLst>
          </p:cNvPr>
          <p:cNvSpPr txBox="1"/>
          <p:nvPr/>
        </p:nvSpPr>
        <p:spPr>
          <a:xfrm>
            <a:off x="281641" y="4533839"/>
            <a:ext cx="2132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Diagnosticér </a:t>
            </a:r>
          </a:p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(hvad er galt?)</a:t>
            </a:r>
          </a:p>
        </p:txBody>
      </p:sp>
      <p:pic>
        <p:nvPicPr>
          <p:cNvPr id="30" name="Billede 29" descr="Et billede, der indeholder tekst, Font/skrifttype, linje/række, diagram&#10;&#10;Automatisk genereret beskrivelse">
            <a:extLst>
              <a:ext uri="{FF2B5EF4-FFF2-40B4-BE49-F238E27FC236}">
                <a16:creationId xmlns:a16="http://schemas.microsoft.com/office/drawing/2014/main" id="{BD0A3B1A-DD27-73BD-7BD0-B68DE7BDEF5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9333339">
            <a:off x="3569354" y="3539247"/>
            <a:ext cx="726541" cy="894254"/>
          </a:xfrm>
          <a:prstGeom prst="rect">
            <a:avLst/>
          </a:prstGeom>
          <a:ln>
            <a:noFill/>
          </a:ln>
        </p:spPr>
      </p:pic>
      <p:pic>
        <p:nvPicPr>
          <p:cNvPr id="31" name="Billede 30" descr="Et billede, der indeholder tekst, Font/skrifttype, linje/række, diagram&#10;&#10;Automatisk genereret beskrivelse">
            <a:extLst>
              <a:ext uri="{FF2B5EF4-FFF2-40B4-BE49-F238E27FC236}">
                <a16:creationId xmlns:a16="http://schemas.microsoft.com/office/drawing/2014/main" id="{ECA80996-D153-4B91-3BA2-E78F2A20397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86577" y="2893840"/>
            <a:ext cx="909273" cy="797208"/>
          </a:xfrm>
          <a:prstGeom prst="rect">
            <a:avLst/>
          </a:prstGeom>
          <a:ln>
            <a:noFill/>
          </a:ln>
        </p:spPr>
      </p:pic>
      <p:sp>
        <p:nvSpPr>
          <p:cNvPr id="12" name="Pladsholder til slidenummer 3">
            <a:extLst>
              <a:ext uri="{FF2B5EF4-FFF2-40B4-BE49-F238E27FC236}">
                <a16:creationId xmlns:a16="http://schemas.microsoft.com/office/drawing/2014/main" id="{F872D554-D6E0-BD60-7A36-B91FA935F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12</a:t>
            </a:fld>
            <a:endParaRPr lang="da-DK"/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DA815290-EFD8-BA1E-66A0-DEEBAC800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Reparationsprocessen</a:t>
            </a:r>
          </a:p>
        </p:txBody>
      </p:sp>
      <p:sp>
        <p:nvSpPr>
          <p:cNvPr id="27" name="Taleboble: oval 26">
            <a:extLst>
              <a:ext uri="{FF2B5EF4-FFF2-40B4-BE49-F238E27FC236}">
                <a16:creationId xmlns:a16="http://schemas.microsoft.com/office/drawing/2014/main" id="{A6D5C229-FE7E-8DC3-6299-6217E7A89AEC}"/>
              </a:ext>
            </a:extLst>
          </p:cNvPr>
          <p:cNvSpPr/>
          <p:nvPr/>
        </p:nvSpPr>
        <p:spPr>
          <a:xfrm flipH="1">
            <a:off x="9517903" y="1283269"/>
            <a:ext cx="2557122" cy="1259453"/>
          </a:xfrm>
          <a:prstGeom prst="wedgeEllipseCallout">
            <a:avLst>
              <a:gd name="adj1" fmla="val -25032"/>
              <a:gd name="adj2" fmla="val 9543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Spørg hinanden/os om hjælp, når I ikke ved hvad I skal gøre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EEF3B065-4AAF-49AE-8C87-8EA82915204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4031060">
            <a:off x="7548293" y="2214572"/>
            <a:ext cx="398673" cy="1022453"/>
          </a:xfrm>
          <a:prstGeom prst="rect">
            <a:avLst/>
          </a:prstGeom>
        </p:spPr>
      </p:pic>
      <p:grpSp>
        <p:nvGrpSpPr>
          <p:cNvPr id="9" name="Gruppe 8">
            <a:extLst>
              <a:ext uri="{FF2B5EF4-FFF2-40B4-BE49-F238E27FC236}">
                <a16:creationId xmlns:a16="http://schemas.microsoft.com/office/drawing/2014/main" id="{51B4C2B1-7EFC-CD09-3FB1-C1122A251637}"/>
              </a:ext>
            </a:extLst>
          </p:cNvPr>
          <p:cNvGrpSpPr/>
          <p:nvPr/>
        </p:nvGrpSpPr>
        <p:grpSpPr>
          <a:xfrm rot="5400000">
            <a:off x="6979212" y="3533375"/>
            <a:ext cx="988780" cy="451308"/>
            <a:chOff x="701082" y="2235732"/>
            <a:chExt cx="1929461" cy="880662"/>
          </a:xfrm>
        </p:grpSpPr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648585C3-CEC3-7FFB-A16D-7083CA6017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6200000">
              <a:off x="1220474" y="1716340"/>
              <a:ext cx="855420" cy="1894204"/>
            </a:xfrm>
            <a:prstGeom prst="rect">
              <a:avLst/>
            </a:prstGeom>
          </p:spPr>
        </p:pic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65ECAF83-35E8-0463-98FD-E7E1E28DF184}"/>
                </a:ext>
              </a:extLst>
            </p:cNvPr>
            <p:cNvSpPr/>
            <p:nvPr/>
          </p:nvSpPr>
          <p:spPr>
            <a:xfrm>
              <a:off x="2362200" y="2819400"/>
              <a:ext cx="268343" cy="2969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pic>
        <p:nvPicPr>
          <p:cNvPr id="14" name="Billede 13">
            <a:extLst>
              <a:ext uri="{FF2B5EF4-FFF2-40B4-BE49-F238E27FC236}">
                <a16:creationId xmlns:a16="http://schemas.microsoft.com/office/drawing/2014/main" id="{AB179447-9C2C-F55D-83CB-747120EEA12F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7886614" y="2702937"/>
            <a:ext cx="542537" cy="879214"/>
          </a:xfrm>
          <a:prstGeom prst="rect">
            <a:avLst/>
          </a:prstGeom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D4BCD0FB-781E-99E1-5543-CFCC60BEB0B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3131" y="4533839"/>
            <a:ext cx="486733" cy="283812"/>
          </a:xfrm>
          <a:prstGeom prst="rect">
            <a:avLst/>
          </a:prstGeom>
        </p:spPr>
      </p:pic>
      <p:pic>
        <p:nvPicPr>
          <p:cNvPr id="36" name="Billede 35">
            <a:extLst>
              <a:ext uri="{FF2B5EF4-FFF2-40B4-BE49-F238E27FC236}">
                <a16:creationId xmlns:a16="http://schemas.microsoft.com/office/drawing/2014/main" id="{FC47A3E6-B4CB-BF62-8B80-055547A4B5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0727" y="4533839"/>
            <a:ext cx="486733" cy="283812"/>
          </a:xfrm>
          <a:prstGeom prst="rect">
            <a:avLst/>
          </a:prstGeom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A262042F-D4E1-9E4B-E5AB-9BC662C2A6F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6693" y="4533839"/>
            <a:ext cx="486733" cy="283812"/>
          </a:xfrm>
          <a:prstGeom prst="rect">
            <a:avLst/>
          </a:prstGeom>
        </p:spPr>
      </p:pic>
      <p:pic>
        <p:nvPicPr>
          <p:cNvPr id="42" name="Billede 41">
            <a:extLst>
              <a:ext uri="{FF2B5EF4-FFF2-40B4-BE49-F238E27FC236}">
                <a16:creationId xmlns:a16="http://schemas.microsoft.com/office/drawing/2014/main" id="{1657A446-F147-DFC4-7017-29D3E7EFC45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58486">
            <a:off x="9018819" y="2589164"/>
            <a:ext cx="1904926" cy="190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257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54040-E8EE-2AB8-15B8-9705F2E49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>
            <a:extLst>
              <a:ext uri="{FF2B5EF4-FFF2-40B4-BE49-F238E27FC236}">
                <a16:creationId xmlns:a16="http://schemas.microsoft.com/office/drawing/2014/main" id="{96A0A133-8A3B-CCCD-19E2-CE48981D099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9850" y="1911350"/>
            <a:ext cx="3304104" cy="3304104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2046BEA4-8B95-EBB0-6209-C37D3A4A6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Fejlgrupper</a:t>
            </a:r>
            <a:endParaRPr lang="da-DK">
              <a:solidFill>
                <a:srgbClr val="C07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882BBC6D-4431-5005-66E8-91C4FBD0F105}"/>
              </a:ext>
            </a:extLst>
          </p:cNvPr>
          <p:cNvSpPr txBox="1"/>
          <p:nvPr/>
        </p:nvSpPr>
        <p:spPr>
          <a:xfrm>
            <a:off x="2838451" y="5078181"/>
            <a:ext cx="2825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Broderi, der går i knude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95C7ED8E-CAF7-74C8-78C7-48D8FADA41FB}"/>
              </a:ext>
            </a:extLst>
          </p:cNvPr>
          <p:cNvSpPr txBox="1"/>
          <p:nvPr/>
        </p:nvSpPr>
        <p:spPr>
          <a:xfrm>
            <a:off x="6515101" y="5078181"/>
            <a:ext cx="2825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Manglende reservedele</a:t>
            </a:r>
          </a:p>
        </p:txBody>
      </p:sp>
      <p:sp>
        <p:nvSpPr>
          <p:cNvPr id="3" name="Pladsholder til slidenummer 3">
            <a:extLst>
              <a:ext uri="{FF2B5EF4-FFF2-40B4-BE49-F238E27FC236}">
                <a16:creationId xmlns:a16="http://schemas.microsoft.com/office/drawing/2014/main" id="{D7070EB9-5E9F-E209-849A-626EB402E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13</a:t>
            </a:fld>
            <a:endParaRPr lang="da-DK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268043EB-FC28-EE68-4D94-330FBCD260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7" name="Picture 2" descr="CFU får nyt logo">
            <a:extLst>
              <a:ext uri="{FF2B5EF4-FFF2-40B4-BE49-F238E27FC236}">
                <a16:creationId xmlns:a16="http://schemas.microsoft.com/office/drawing/2014/main" id="{C71F158D-D860-8253-BD71-CBEF2DA14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9F53A779-DB87-90C7-6D63-1B6D06E2F431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E86F3E4E-14E1-428D-1AEF-8D501EEF0B7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6272" y="2100031"/>
            <a:ext cx="2623406" cy="262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694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4448A-7E88-FB0C-7420-38C099094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2DE410-4D87-3C44-9227-024DBAC84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Instrukser – hvad skal I gøre nu?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9FE79691-8195-10E7-0467-50E418C1438D}"/>
              </a:ext>
            </a:extLst>
          </p:cNvPr>
          <p:cNvSpPr txBox="1"/>
          <p:nvPr/>
        </p:nvSpPr>
        <p:spPr>
          <a:xfrm>
            <a:off x="823256" y="2172669"/>
            <a:ext cx="550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CEF91C8-ECA0-B386-3DAD-2449FE56C371}"/>
              </a:ext>
            </a:extLst>
          </p:cNvPr>
          <p:cNvSpPr/>
          <p:nvPr/>
        </p:nvSpPr>
        <p:spPr>
          <a:xfrm>
            <a:off x="961722" y="2572708"/>
            <a:ext cx="1978212" cy="2665121"/>
          </a:xfrm>
          <a:prstGeom prst="rect">
            <a:avLst/>
          </a:prstGeom>
          <a:noFill/>
          <a:ln w="19050">
            <a:solidFill>
              <a:srgbClr val="C07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5AFC2325-93DE-C2CC-82F4-B5B3FDE382B0}"/>
              </a:ext>
            </a:extLst>
          </p:cNvPr>
          <p:cNvSpPr txBox="1"/>
          <p:nvPr/>
        </p:nvSpPr>
        <p:spPr>
          <a:xfrm>
            <a:off x="2998060" y="2187908"/>
            <a:ext cx="550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DFE9C198-3DC7-3C8A-9B2C-390F28D13A55}"/>
              </a:ext>
            </a:extLst>
          </p:cNvPr>
          <p:cNvSpPr txBox="1"/>
          <p:nvPr/>
        </p:nvSpPr>
        <p:spPr>
          <a:xfrm>
            <a:off x="995190" y="2685180"/>
            <a:ext cx="2039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Fordel jer ud på </a:t>
            </a:r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bordene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3127BD36-166A-2065-8054-A7D2EF10C18F}"/>
              </a:ext>
            </a:extLst>
          </p:cNvPr>
          <p:cNvSpPr/>
          <p:nvPr/>
        </p:nvSpPr>
        <p:spPr>
          <a:xfrm>
            <a:off x="3129152" y="2575553"/>
            <a:ext cx="1978212" cy="2665121"/>
          </a:xfrm>
          <a:prstGeom prst="rect">
            <a:avLst/>
          </a:prstGeom>
          <a:noFill/>
          <a:ln w="19050">
            <a:solidFill>
              <a:srgbClr val="C07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698BACF1-31D9-EE53-6F97-4EA55BBA9CCE}"/>
              </a:ext>
            </a:extLst>
          </p:cNvPr>
          <p:cNvSpPr/>
          <p:nvPr/>
        </p:nvSpPr>
        <p:spPr>
          <a:xfrm>
            <a:off x="1449336" y="3780095"/>
            <a:ext cx="423865" cy="57104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DD56FEF-29F3-38F6-30C3-7BD31013C12F}"/>
              </a:ext>
            </a:extLst>
          </p:cNvPr>
          <p:cNvSpPr/>
          <p:nvPr/>
        </p:nvSpPr>
        <p:spPr>
          <a:xfrm>
            <a:off x="2062419" y="3780094"/>
            <a:ext cx="423865" cy="57104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AAA5FB7-4723-198E-7FAC-90C41372013C}"/>
              </a:ext>
            </a:extLst>
          </p:cNvPr>
          <p:cNvSpPr/>
          <p:nvPr/>
        </p:nvSpPr>
        <p:spPr>
          <a:xfrm>
            <a:off x="1449336" y="4521959"/>
            <a:ext cx="423865" cy="57104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22BBB212-FEB9-42E4-3A3F-D567AB4CB5DE}"/>
              </a:ext>
            </a:extLst>
          </p:cNvPr>
          <p:cNvSpPr/>
          <p:nvPr/>
        </p:nvSpPr>
        <p:spPr>
          <a:xfrm>
            <a:off x="2062419" y="4521958"/>
            <a:ext cx="423865" cy="57104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94AC9C11-5C72-05C6-A96F-387463DE8439}"/>
              </a:ext>
            </a:extLst>
          </p:cNvPr>
          <p:cNvSpPr txBox="1"/>
          <p:nvPr/>
        </p:nvSpPr>
        <p:spPr>
          <a:xfrm>
            <a:off x="3149550" y="2682024"/>
            <a:ext cx="20393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Bestem om I vil reparere </a:t>
            </a:r>
            <a:r>
              <a:rPr lang="da-DK" sz="16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 produkt eller lære at </a:t>
            </a:r>
            <a:r>
              <a:rPr lang="da-DK" sz="16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BRODERE</a:t>
            </a:r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(10 min til at lægge en plan på papir)</a:t>
            </a: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C44F2788-6DD7-A9FF-71A7-C8993C674615}"/>
              </a:ext>
            </a:extLst>
          </p:cNvPr>
          <p:cNvGrpSpPr/>
          <p:nvPr/>
        </p:nvGrpSpPr>
        <p:grpSpPr>
          <a:xfrm>
            <a:off x="3726088" y="4313686"/>
            <a:ext cx="982345" cy="756930"/>
            <a:chOff x="6258325" y="3018118"/>
            <a:chExt cx="2031040" cy="1523788"/>
          </a:xfrm>
        </p:grpSpPr>
        <p:pic>
          <p:nvPicPr>
            <p:cNvPr id="16" name="Billede 15" descr="Et billede, der indeholder tekst, Font/skrifttype, linje/række, diagram&#10;&#10;Automatisk genereret beskrivelse">
              <a:extLst>
                <a:ext uri="{FF2B5EF4-FFF2-40B4-BE49-F238E27FC236}">
                  <a16:creationId xmlns:a16="http://schemas.microsoft.com/office/drawing/2014/main" id="{401A7D86-4C19-9AC8-EAB6-429BDA5F8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58325" y="3117230"/>
              <a:ext cx="1978212" cy="1325563"/>
            </a:xfrm>
            <a:prstGeom prst="rect">
              <a:avLst/>
            </a:prstGeom>
            <a:ln>
              <a:noFill/>
            </a:ln>
          </p:spPr>
        </p:pic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067E0BB8-72F9-7CB2-5A0B-AC321664CB95}"/>
                </a:ext>
              </a:extLst>
            </p:cNvPr>
            <p:cNvSpPr/>
            <p:nvPr/>
          </p:nvSpPr>
          <p:spPr>
            <a:xfrm>
              <a:off x="8027486" y="3823926"/>
              <a:ext cx="261879" cy="6188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D6D44B7C-61D1-00F1-E932-EA7E9289AAE7}"/>
                </a:ext>
              </a:extLst>
            </p:cNvPr>
            <p:cNvSpPr/>
            <p:nvPr/>
          </p:nvSpPr>
          <p:spPr>
            <a:xfrm>
              <a:off x="6916030" y="3018118"/>
              <a:ext cx="590417" cy="299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1C60ACF5-B128-1162-7E42-C13B334B8144}"/>
                </a:ext>
              </a:extLst>
            </p:cNvPr>
            <p:cNvSpPr/>
            <p:nvPr/>
          </p:nvSpPr>
          <p:spPr>
            <a:xfrm>
              <a:off x="6488544" y="4293286"/>
              <a:ext cx="261879" cy="2486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20" name="Tekstfelt 19">
            <a:extLst>
              <a:ext uri="{FF2B5EF4-FFF2-40B4-BE49-F238E27FC236}">
                <a16:creationId xmlns:a16="http://schemas.microsoft.com/office/drawing/2014/main" id="{0D7C6F37-556D-045B-A8C8-BC96630613FE}"/>
              </a:ext>
            </a:extLst>
          </p:cNvPr>
          <p:cNvSpPr txBox="1"/>
          <p:nvPr/>
        </p:nvSpPr>
        <p:spPr>
          <a:xfrm>
            <a:off x="2486284" y="5800305"/>
            <a:ext cx="725588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1100" b="1">
                <a:latin typeface="Arial" panose="020B0604020202020204" pitchFamily="34" charset="0"/>
                <a:cs typeface="Arial" panose="020B0604020202020204" pitchFamily="34" charset="0"/>
              </a:rPr>
              <a:t>OBS: Vi ved ikke alt, så vi finder ud af det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4E7D2A69-8999-CA08-7627-87A4E45A09A5}"/>
              </a:ext>
            </a:extLst>
          </p:cNvPr>
          <p:cNvSpPr/>
          <p:nvPr/>
        </p:nvSpPr>
        <p:spPr>
          <a:xfrm>
            <a:off x="5291847" y="2584697"/>
            <a:ext cx="1978212" cy="2665121"/>
          </a:xfrm>
          <a:prstGeom prst="rect">
            <a:avLst/>
          </a:prstGeom>
          <a:noFill/>
          <a:ln w="19050">
            <a:solidFill>
              <a:srgbClr val="C07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8417B2AD-AEE1-F16B-0616-722EF66922AB}"/>
              </a:ext>
            </a:extLst>
          </p:cNvPr>
          <p:cNvSpPr txBox="1"/>
          <p:nvPr/>
        </p:nvSpPr>
        <p:spPr>
          <a:xfrm>
            <a:off x="5314333" y="2638220"/>
            <a:ext cx="20393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Fordel kasserne ud på bordene:</a:t>
            </a:r>
          </a:p>
          <a:p>
            <a:endParaRPr lang="da-DK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Sæt i gang med at reparere</a:t>
            </a:r>
          </a:p>
          <a:p>
            <a:endParaRPr lang="da-DK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Billede 20" descr="Et billede, der indeholder skitse, håndskrift, Font/skrifttype, Stregtegning&#10;&#10;Automatisk genereret beskrivelse">
            <a:extLst>
              <a:ext uri="{FF2B5EF4-FFF2-40B4-BE49-F238E27FC236}">
                <a16:creationId xmlns:a16="http://schemas.microsoft.com/office/drawing/2014/main" id="{87FDD5B1-33B5-AA6A-2B97-00C78842AA8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6615" y="3917838"/>
            <a:ext cx="1785426" cy="1253751"/>
          </a:xfrm>
          <a:prstGeom prst="rect">
            <a:avLst/>
          </a:prstGeom>
        </p:spPr>
      </p:pic>
      <p:sp>
        <p:nvSpPr>
          <p:cNvPr id="22" name="Tekstfelt 21">
            <a:extLst>
              <a:ext uri="{FF2B5EF4-FFF2-40B4-BE49-F238E27FC236}">
                <a16:creationId xmlns:a16="http://schemas.microsoft.com/office/drawing/2014/main" id="{8CB2DE45-A03F-06B4-4121-DFA25BA24118}"/>
              </a:ext>
            </a:extLst>
          </p:cNvPr>
          <p:cNvSpPr txBox="1"/>
          <p:nvPr/>
        </p:nvSpPr>
        <p:spPr>
          <a:xfrm>
            <a:off x="5172864" y="2188877"/>
            <a:ext cx="550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101EA111-40A6-37A8-4532-9A96A059E00E}"/>
              </a:ext>
            </a:extLst>
          </p:cNvPr>
          <p:cNvSpPr txBox="1"/>
          <p:nvPr/>
        </p:nvSpPr>
        <p:spPr>
          <a:xfrm>
            <a:off x="2468055" y="5497105"/>
            <a:ext cx="725588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1100" b="1">
                <a:latin typeface="Arial" panose="020B0604020202020204" pitchFamily="34" charset="0"/>
                <a:cs typeface="Arial" panose="020B0604020202020204" pitchFamily="34" charset="0"/>
              </a:rPr>
              <a:t>OBS: Vi kan ikke love at egne medbragte produkter kommer funktionelle tilbage, men vi gør vores bedste</a:t>
            </a:r>
          </a:p>
        </p:txBody>
      </p:sp>
      <p:sp>
        <p:nvSpPr>
          <p:cNvPr id="24" name="Pladsholder til slidenummer 3">
            <a:extLst>
              <a:ext uri="{FF2B5EF4-FFF2-40B4-BE49-F238E27FC236}">
                <a16:creationId xmlns:a16="http://schemas.microsoft.com/office/drawing/2014/main" id="{98702A39-4376-FC0D-3402-160D7636B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14</a:t>
            </a:fld>
            <a:endParaRPr lang="da-DK"/>
          </a:p>
        </p:txBody>
      </p:sp>
      <p:sp>
        <p:nvSpPr>
          <p:cNvPr id="25" name="Taleboble: oval 24">
            <a:extLst>
              <a:ext uri="{FF2B5EF4-FFF2-40B4-BE49-F238E27FC236}">
                <a16:creationId xmlns:a16="http://schemas.microsoft.com/office/drawing/2014/main" id="{28BE9A85-1F53-773A-F47D-12017F27306F}"/>
              </a:ext>
            </a:extLst>
          </p:cNvPr>
          <p:cNvSpPr/>
          <p:nvPr/>
        </p:nvSpPr>
        <p:spPr>
          <a:xfrm flipH="1">
            <a:off x="8223036" y="1597528"/>
            <a:ext cx="2557122" cy="1259453"/>
          </a:xfrm>
          <a:prstGeom prst="wedgeEllipseCallout">
            <a:avLst>
              <a:gd name="adj1" fmla="val -42911"/>
              <a:gd name="adj2" fmla="val 513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Spørg hinanden om hjælp, når I ikke ved hvad I skal gøre</a:t>
            </a:r>
          </a:p>
        </p:txBody>
      </p:sp>
      <p:pic>
        <p:nvPicPr>
          <p:cNvPr id="26" name="Billede 25">
            <a:extLst>
              <a:ext uri="{FF2B5EF4-FFF2-40B4-BE49-F238E27FC236}">
                <a16:creationId xmlns:a16="http://schemas.microsoft.com/office/drawing/2014/main" id="{9E0AEE2F-E862-8016-D638-31F97267E1A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0506"/>
          <a:stretch>
            <a:fillRect/>
          </a:stretch>
        </p:blipFill>
        <p:spPr>
          <a:xfrm>
            <a:off x="8763525" y="2164500"/>
            <a:ext cx="3428476" cy="4688616"/>
          </a:xfrm>
          <a:prstGeom prst="rect">
            <a:avLst/>
          </a:prstGeom>
        </p:spPr>
      </p:pic>
      <p:pic>
        <p:nvPicPr>
          <p:cNvPr id="32" name="Billede 31">
            <a:extLst>
              <a:ext uri="{FF2B5EF4-FFF2-40B4-BE49-F238E27FC236}">
                <a16:creationId xmlns:a16="http://schemas.microsoft.com/office/drawing/2014/main" id="{1055D87E-4539-9010-5A83-2C019E45569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027794"/>
            <a:ext cx="1014630" cy="737392"/>
          </a:xfrm>
          <a:prstGeom prst="rect">
            <a:avLst/>
          </a:prstGeom>
        </p:spPr>
      </p:pic>
      <p:pic>
        <p:nvPicPr>
          <p:cNvPr id="33" name="Picture 2" descr="CFU får nyt logo">
            <a:extLst>
              <a:ext uri="{FF2B5EF4-FFF2-40B4-BE49-F238E27FC236}">
                <a16:creationId xmlns:a16="http://schemas.microsoft.com/office/drawing/2014/main" id="{0B31B6E0-85EF-7F72-34B8-94AD44E98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652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kstfelt 33">
            <a:extLst>
              <a:ext uri="{FF2B5EF4-FFF2-40B4-BE49-F238E27FC236}">
                <a16:creationId xmlns:a16="http://schemas.microsoft.com/office/drawing/2014/main" id="{371E5E02-1B5A-4B53-5603-B034A6A41639}"/>
              </a:ext>
            </a:extLst>
          </p:cNvPr>
          <p:cNvSpPr txBox="1"/>
          <p:nvPr/>
        </p:nvSpPr>
        <p:spPr>
          <a:xfrm>
            <a:off x="1852830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91625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7081FA22-9044-E6EC-7936-24987B62CF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2757" y="892548"/>
            <a:ext cx="9099243" cy="6225797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2200DE9C-AB71-D8AE-D045-DC7FE7CC00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027794"/>
            <a:ext cx="1014630" cy="737392"/>
          </a:xfrm>
          <a:prstGeom prst="rect">
            <a:avLst/>
          </a:prstGeom>
        </p:spPr>
      </p:pic>
      <p:pic>
        <p:nvPicPr>
          <p:cNvPr id="6" name="Picture 2" descr="CFU får nyt logo">
            <a:extLst>
              <a:ext uri="{FF2B5EF4-FFF2-40B4-BE49-F238E27FC236}">
                <a16:creationId xmlns:a16="http://schemas.microsoft.com/office/drawing/2014/main" id="{FF489090-EF21-1496-8430-A61255EF2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652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EB2176D5-7D2E-59B6-759F-383E3CD37743}"/>
              </a:ext>
            </a:extLst>
          </p:cNvPr>
          <p:cNvSpPr txBox="1"/>
          <p:nvPr/>
        </p:nvSpPr>
        <p:spPr>
          <a:xfrm>
            <a:off x="1852830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431100D6-AD63-98A2-A26C-C691E8AE10E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2, 3…. Sæt i gang!</a:t>
            </a:r>
            <a:endParaRPr lang="da-DK">
              <a:solidFill>
                <a:srgbClr val="C07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Pladsholder til slidenummer 3">
            <a:extLst>
              <a:ext uri="{FF2B5EF4-FFF2-40B4-BE49-F238E27FC236}">
                <a16:creationId xmlns:a16="http://schemas.microsoft.com/office/drawing/2014/main" id="{0A459E6E-B379-4768-93BC-6743FE8F1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9275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3297A-5C83-9CAD-D812-D7416036C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31B015B7-6A64-BE38-4DB7-A8F9D76A7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Opsamling</a:t>
            </a:r>
            <a:endParaRPr lang="da-DK">
              <a:solidFill>
                <a:srgbClr val="C07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F8AB9665-E7E6-93BA-E524-08FBC8DA2492}"/>
              </a:ext>
            </a:extLst>
          </p:cNvPr>
          <p:cNvSpPr txBox="1"/>
          <p:nvPr/>
        </p:nvSpPr>
        <p:spPr>
          <a:xfrm>
            <a:off x="838200" y="1641542"/>
            <a:ext cx="57531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Hvem har fået repareret noget?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Hvad &amp; hvordan</a:t>
            </a:r>
            <a:br>
              <a:rPr lang="da-DK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a-DK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Hvem kunne ikke reparere deres ting?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Hvad &amp; hvordan</a:t>
            </a:r>
            <a:br>
              <a:rPr lang="da-DK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a-DK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Var der nogle, der lavede fejl</a:t>
            </a:r>
            <a:br>
              <a:rPr lang="da-DK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a-DK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Var der noget, som var svært?</a:t>
            </a:r>
            <a:br>
              <a:rPr lang="da-DK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a-DK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Luk øjnene, op med hånden og giv dagen point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5 fingre = Meget god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1 finger = Meget dårlig</a:t>
            </a:r>
          </a:p>
          <a:p>
            <a:pPr marL="342900" indent="-342900">
              <a:buAutoNum type="arabicPeriod"/>
            </a:pPr>
            <a:endParaRPr lang="da-DK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dsholder til slidenummer 3">
            <a:extLst>
              <a:ext uri="{FF2B5EF4-FFF2-40B4-BE49-F238E27FC236}">
                <a16:creationId xmlns:a16="http://schemas.microsoft.com/office/drawing/2014/main" id="{C368D8FF-4108-A1B5-2E9F-34E690C7F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16</a:t>
            </a:fld>
            <a:endParaRPr lang="da-DK"/>
          </a:p>
        </p:txBody>
      </p:sp>
      <p:sp>
        <p:nvSpPr>
          <p:cNvPr id="5" name="Taleboble: oval 4">
            <a:extLst>
              <a:ext uri="{FF2B5EF4-FFF2-40B4-BE49-F238E27FC236}">
                <a16:creationId xmlns:a16="http://schemas.microsoft.com/office/drawing/2014/main" id="{7B4AE471-53EC-2387-234C-FAD5E83E8D05}"/>
              </a:ext>
            </a:extLst>
          </p:cNvPr>
          <p:cNvSpPr/>
          <p:nvPr/>
        </p:nvSpPr>
        <p:spPr>
          <a:xfrm flipH="1">
            <a:off x="9390009" y="1453585"/>
            <a:ext cx="2557122" cy="1259453"/>
          </a:xfrm>
          <a:prstGeom prst="wedgeEllipseCallout">
            <a:avLst>
              <a:gd name="adj1" fmla="val 28607"/>
              <a:gd name="adj2" fmla="val 6565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Hvad fik jeg ud af i dag?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A2F3899C-7D21-6559-E482-693BCAC167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027794"/>
            <a:ext cx="1014630" cy="737392"/>
          </a:xfrm>
          <a:prstGeom prst="rect">
            <a:avLst/>
          </a:prstGeom>
        </p:spPr>
      </p:pic>
      <p:pic>
        <p:nvPicPr>
          <p:cNvPr id="9" name="Picture 2" descr="CFU får nyt logo">
            <a:extLst>
              <a:ext uri="{FF2B5EF4-FFF2-40B4-BE49-F238E27FC236}">
                <a16:creationId xmlns:a16="http://schemas.microsoft.com/office/drawing/2014/main" id="{1D2B6E05-8E17-0A7A-FF55-951831835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652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771481C2-C8A8-5573-00E9-38496D25F32A}"/>
              </a:ext>
            </a:extLst>
          </p:cNvPr>
          <p:cNvSpPr txBox="1"/>
          <p:nvPr/>
        </p:nvSpPr>
        <p:spPr>
          <a:xfrm>
            <a:off x="1852830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7B21C1E1-3FAE-343B-E3EF-DF89B7D294C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94031" y="2169384"/>
            <a:ext cx="4933507" cy="468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766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>
            <a:extLst>
              <a:ext uri="{FF2B5EF4-FFF2-40B4-BE49-F238E27FC236}">
                <a16:creationId xmlns:a16="http://schemas.microsoft.com/office/drawing/2014/main" id="{D1CE60EF-30C1-3FDA-A5E4-616AA68146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C14F3AD1-B431-0056-CE25-277F0CB1BC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558934"/>
            <a:ext cx="2577005" cy="1872863"/>
          </a:xfrm>
          <a:prstGeom prst="rect">
            <a:avLst/>
          </a:prstGeom>
        </p:spPr>
      </p:pic>
      <p:pic>
        <p:nvPicPr>
          <p:cNvPr id="5" name="Picture 2" descr="CFU får nyt logo">
            <a:extLst>
              <a:ext uri="{FF2B5EF4-FFF2-40B4-BE49-F238E27FC236}">
                <a16:creationId xmlns:a16="http://schemas.microsoft.com/office/drawing/2014/main" id="{E01D0187-9938-4C35-BB57-C03EB51F1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51439" y="2819767"/>
            <a:ext cx="1615980" cy="90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842CD0BC-1526-ECC0-7AB5-7B5D4D785EF8}"/>
              </a:ext>
            </a:extLst>
          </p:cNvPr>
          <p:cNvSpPr txBox="1"/>
          <p:nvPr/>
        </p:nvSpPr>
        <p:spPr>
          <a:xfrm>
            <a:off x="8562394" y="3136612"/>
            <a:ext cx="471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2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2" name="Pladsholder til slidenummer 3">
            <a:extLst>
              <a:ext uri="{FF2B5EF4-FFF2-40B4-BE49-F238E27FC236}">
                <a16:creationId xmlns:a16="http://schemas.microsoft.com/office/drawing/2014/main" id="{76FF833F-99BF-8720-5240-D0FD209E1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24397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22814C-DF05-9A27-1193-BD2410A52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 skal lære at reparere i dag!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C4D6F05D-D0BE-CF31-C6C5-255FC889F5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38135" y="3752042"/>
            <a:ext cx="2311585" cy="2088643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CA25396D-AF9F-522D-586A-80D8972139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20892" y="3877056"/>
            <a:ext cx="2105633" cy="2012616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13C79037-7340-3F04-AFCC-11D7CF8C15A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7697" y="1871397"/>
            <a:ext cx="1737705" cy="2572636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F1BED0F0-E54E-9E2E-8168-BBC57A291A5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8199" y="3801029"/>
            <a:ext cx="2117539" cy="2088643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6B0F3643-366A-BA47-6D23-513C8E5E64F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13" name="Picture 2" descr="CFU får nyt logo">
            <a:extLst>
              <a:ext uri="{FF2B5EF4-FFF2-40B4-BE49-F238E27FC236}">
                <a16:creationId xmlns:a16="http://schemas.microsoft.com/office/drawing/2014/main" id="{BABA28B6-6619-F921-99FD-2CC529FED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kstfelt 13">
            <a:extLst>
              <a:ext uri="{FF2B5EF4-FFF2-40B4-BE49-F238E27FC236}">
                <a16:creationId xmlns:a16="http://schemas.microsoft.com/office/drawing/2014/main" id="{34F2C241-859A-41B0-B17B-3A8CE567278C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2B942E28-40F3-A4F7-E40F-D6BC497B1E90}"/>
              </a:ext>
            </a:extLst>
          </p:cNvPr>
          <p:cNvSpPr txBox="1"/>
          <p:nvPr/>
        </p:nvSpPr>
        <p:spPr>
          <a:xfrm>
            <a:off x="838199" y="1700465"/>
            <a:ext cx="57185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Har I nogensinde prøvet at reparere før?</a:t>
            </a:r>
          </a:p>
          <a:p>
            <a:endParaRPr lang="da-DK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Eksempelvis, hvis noget er gået i stykker?</a:t>
            </a:r>
          </a:p>
        </p:txBody>
      </p:sp>
      <p:sp>
        <p:nvSpPr>
          <p:cNvPr id="16" name="Pladsholder til slidenummer 3">
            <a:extLst>
              <a:ext uri="{FF2B5EF4-FFF2-40B4-BE49-F238E27FC236}">
                <a16:creationId xmlns:a16="http://schemas.microsoft.com/office/drawing/2014/main" id="{88C98C07-6C37-78E7-B8BE-AB3E3EFE9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2</a:t>
            </a:fld>
            <a:endParaRPr lang="da-DK"/>
          </a:p>
        </p:txBody>
      </p:sp>
      <p:pic>
        <p:nvPicPr>
          <p:cNvPr id="17" name="Billede 16">
            <a:extLst>
              <a:ext uri="{FF2B5EF4-FFF2-40B4-BE49-F238E27FC236}">
                <a16:creationId xmlns:a16="http://schemas.microsoft.com/office/drawing/2014/main" id="{9743A35B-40B5-C5A4-31A3-8D205BC8668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02598" y="1676047"/>
            <a:ext cx="2105633" cy="187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334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0A4BB-F7FD-28A5-2BEF-99A193F88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6E0CD8-6C39-23F8-7C90-D4571EAD4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for i dag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94551ED3-2CAA-ED31-3584-CA5AFE803EDD}"/>
              </a:ext>
            </a:extLst>
          </p:cNvPr>
          <p:cNvGrpSpPr/>
          <p:nvPr/>
        </p:nvGrpSpPr>
        <p:grpSpPr>
          <a:xfrm>
            <a:off x="2895893" y="2764821"/>
            <a:ext cx="1911173" cy="1325563"/>
            <a:chOff x="6897331" y="1429323"/>
            <a:chExt cx="2596036" cy="1800574"/>
          </a:xfrm>
        </p:grpSpPr>
        <p:pic>
          <p:nvPicPr>
            <p:cNvPr id="5" name="Billede 4" descr="Et billede, der indeholder tekst, Font/skrifttype, linje/række, diagram&#10;&#10;Automatisk genereret beskrivelse">
              <a:extLst>
                <a:ext uri="{FF2B5EF4-FFF2-40B4-BE49-F238E27FC236}">
                  <a16:creationId xmlns:a16="http://schemas.microsoft.com/office/drawing/2014/main" id="{E5800884-6FDE-743B-C4C5-3C47E5E753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97331" y="1429323"/>
              <a:ext cx="2596036" cy="1800574"/>
            </a:xfrm>
            <a:prstGeom prst="rect">
              <a:avLst/>
            </a:prstGeom>
            <a:ln w="28575">
              <a:solidFill>
                <a:srgbClr val="C07300"/>
              </a:solidFill>
            </a:ln>
          </p:spPr>
        </p:pic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7F72B5F3-2110-C1B6-AFD4-245F8EC70C68}"/>
                </a:ext>
              </a:extLst>
            </p:cNvPr>
            <p:cNvSpPr/>
            <p:nvPr/>
          </p:nvSpPr>
          <p:spPr>
            <a:xfrm>
              <a:off x="9248957" y="2486381"/>
              <a:ext cx="157637" cy="7352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B41A63F-10E6-4C87-C321-25080F4ACDEB}"/>
              </a:ext>
            </a:extLst>
          </p:cNvPr>
          <p:cNvGrpSpPr/>
          <p:nvPr/>
        </p:nvGrpSpPr>
        <p:grpSpPr>
          <a:xfrm>
            <a:off x="5093579" y="2754780"/>
            <a:ext cx="2116052" cy="1326602"/>
            <a:chOff x="7955031" y="3162869"/>
            <a:chExt cx="2596036" cy="1627516"/>
          </a:xfrm>
        </p:grpSpPr>
        <p:grpSp>
          <p:nvGrpSpPr>
            <p:cNvPr id="8" name="Gruppe 7">
              <a:extLst>
                <a:ext uri="{FF2B5EF4-FFF2-40B4-BE49-F238E27FC236}">
                  <a16:creationId xmlns:a16="http://schemas.microsoft.com/office/drawing/2014/main" id="{AA3A8C05-DB49-5B7C-90A4-0D64DAFBD3FA}"/>
                </a:ext>
              </a:extLst>
            </p:cNvPr>
            <p:cNvGrpSpPr/>
            <p:nvPr/>
          </p:nvGrpSpPr>
          <p:grpSpPr>
            <a:xfrm>
              <a:off x="7955031" y="3162869"/>
              <a:ext cx="2596036" cy="1627516"/>
              <a:chOff x="6897329" y="3429000"/>
              <a:chExt cx="2596036" cy="1627516"/>
            </a:xfrm>
          </p:grpSpPr>
          <p:pic>
            <p:nvPicPr>
              <p:cNvPr id="6" name="Billede 5" descr="Et billede, der indeholder tekst, Font/skrifttype, linje/række, diagram&#10;&#10;Automatisk genereret beskrivelse">
                <a:extLst>
                  <a:ext uri="{FF2B5EF4-FFF2-40B4-BE49-F238E27FC236}">
                    <a16:creationId xmlns:a16="http://schemas.microsoft.com/office/drawing/2014/main" id="{46A8EC77-6E93-AA81-4FAE-99E1131FDFD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897329" y="3429000"/>
                <a:ext cx="2596036" cy="1627516"/>
              </a:xfrm>
              <a:prstGeom prst="rect">
                <a:avLst/>
              </a:prstGeom>
              <a:ln w="28575">
                <a:solidFill>
                  <a:srgbClr val="C07300"/>
                </a:solidFill>
              </a:ln>
            </p:spPr>
          </p:pic>
          <p:sp>
            <p:nvSpPr>
              <p:cNvPr id="7" name="Rektangel 6">
                <a:extLst>
                  <a:ext uri="{FF2B5EF4-FFF2-40B4-BE49-F238E27FC236}">
                    <a16:creationId xmlns:a16="http://schemas.microsoft.com/office/drawing/2014/main" id="{85F815D2-867E-00F9-0ADB-E865D61899CA}"/>
                  </a:ext>
                </a:extLst>
              </p:cNvPr>
              <p:cNvSpPr/>
              <p:nvPr/>
            </p:nvSpPr>
            <p:spPr>
              <a:xfrm>
                <a:off x="9323227" y="4313975"/>
                <a:ext cx="157637" cy="7352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</p:grpSp>
        <p:pic>
          <p:nvPicPr>
            <p:cNvPr id="13" name="Billede 12" descr="Et billede, der indeholder tekst, Font/skrifttype, linje/række, diagram&#10;&#10;Automatisk genereret beskrivelse">
              <a:extLst>
                <a:ext uri="{FF2B5EF4-FFF2-40B4-BE49-F238E27FC236}">
                  <a16:creationId xmlns:a16="http://schemas.microsoft.com/office/drawing/2014/main" id="{3B654E62-01DD-490F-7E88-09338178A2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734310" y="3939655"/>
              <a:ext cx="804255" cy="625934"/>
            </a:xfrm>
            <a:prstGeom prst="rect">
              <a:avLst/>
            </a:prstGeom>
            <a:ln>
              <a:noFill/>
            </a:ln>
          </p:spPr>
        </p:pic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96BBF372-925E-F7F8-9D0E-23FD73E030D7}"/>
                </a:ext>
              </a:extLst>
            </p:cNvPr>
            <p:cNvSpPr/>
            <p:nvPr/>
          </p:nvSpPr>
          <p:spPr>
            <a:xfrm>
              <a:off x="9730854" y="3933119"/>
              <a:ext cx="159224" cy="87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16" name="Tekstfelt 15">
            <a:extLst>
              <a:ext uri="{FF2B5EF4-FFF2-40B4-BE49-F238E27FC236}">
                <a16:creationId xmlns:a16="http://schemas.microsoft.com/office/drawing/2014/main" id="{0E5055A3-47C3-DC9B-12D7-FE03CC196565}"/>
              </a:ext>
            </a:extLst>
          </p:cNvPr>
          <p:cNvSpPr txBox="1"/>
          <p:nvPr/>
        </p:nvSpPr>
        <p:spPr>
          <a:xfrm>
            <a:off x="2895893" y="4451500"/>
            <a:ext cx="191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rial" panose="020B0604020202020204" pitchFamily="34" charset="0"/>
                <a:cs typeface="Avenir Light" panose="020B0403020203020204" pitchFamily="34" charset="-78"/>
              </a:rPr>
              <a:t>Introduktion</a:t>
            </a: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10093E84-9504-5C08-3F66-42F6184F268D}"/>
              </a:ext>
            </a:extLst>
          </p:cNvPr>
          <p:cNvSpPr txBox="1"/>
          <p:nvPr/>
        </p:nvSpPr>
        <p:spPr>
          <a:xfrm>
            <a:off x="5093578" y="4451500"/>
            <a:ext cx="2105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rial" panose="020B0604020202020204" pitchFamily="34" charset="0"/>
                <a:cs typeface="Avenir Light" panose="020B0403020203020204" pitchFamily="34" charset="-78"/>
              </a:rPr>
              <a:t>Repair Camp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7A5C81A6-CA11-448D-8193-BF91A9A6CFBC}"/>
              </a:ext>
            </a:extLst>
          </p:cNvPr>
          <p:cNvSpPr txBox="1"/>
          <p:nvPr/>
        </p:nvSpPr>
        <p:spPr>
          <a:xfrm>
            <a:off x="7466591" y="4420401"/>
            <a:ext cx="1710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rial" panose="020B0604020202020204" pitchFamily="34" charset="0"/>
                <a:cs typeface="Avenir Light" panose="020B0403020203020204" pitchFamily="34" charset="-78"/>
              </a:rPr>
              <a:t>Oprydning &amp; afrunding</a:t>
            </a:r>
          </a:p>
        </p:txBody>
      </p:sp>
      <p:pic>
        <p:nvPicPr>
          <p:cNvPr id="36" name="Billede 35" descr="Et billede, der indeholder tekst, Font/skrifttype, linje/række, diagram&#10;&#10;Automatisk genereret beskrivelse">
            <a:extLst>
              <a:ext uri="{FF2B5EF4-FFF2-40B4-BE49-F238E27FC236}">
                <a16:creationId xmlns:a16="http://schemas.microsoft.com/office/drawing/2014/main" id="{F28ACF6D-ECE6-FE8E-6FA9-FEAEBBDC066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7600" y="2764820"/>
            <a:ext cx="1709209" cy="1325563"/>
          </a:xfrm>
          <a:prstGeom prst="rect">
            <a:avLst/>
          </a:prstGeom>
          <a:ln w="28575">
            <a:solidFill>
              <a:srgbClr val="C07300"/>
            </a:solidFill>
          </a:ln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3E2A3CAD-C683-8AC0-639D-23DB1BBBF2B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4" name="Picture 2" descr="CFU får nyt logo">
            <a:extLst>
              <a:ext uri="{FF2B5EF4-FFF2-40B4-BE49-F238E27FC236}">
                <a16:creationId xmlns:a16="http://schemas.microsoft.com/office/drawing/2014/main" id="{17DDE7CB-C9B1-6432-F078-0AB59AEB5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960A332D-E843-DB16-86DB-4FFE137F83E7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2" name="Pladsholder til slidenummer 3">
            <a:extLst>
              <a:ext uri="{FF2B5EF4-FFF2-40B4-BE49-F238E27FC236}">
                <a16:creationId xmlns:a16="http://schemas.microsoft.com/office/drawing/2014/main" id="{3BD525E3-2935-7CAE-2606-D8146675D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44022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kstfelt 16">
            <a:extLst>
              <a:ext uri="{FF2B5EF4-FFF2-40B4-BE49-F238E27FC236}">
                <a16:creationId xmlns:a16="http://schemas.microsoft.com/office/drawing/2014/main" id="{EA150EFF-2E8E-A709-AC56-4772EB13FAE1}"/>
              </a:ext>
            </a:extLst>
          </p:cNvPr>
          <p:cNvSpPr txBox="1"/>
          <p:nvPr/>
        </p:nvSpPr>
        <p:spPr>
          <a:xfrm>
            <a:off x="838200" y="1700465"/>
            <a:ext cx="10901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Når vi </a:t>
            </a:r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reparerer i stedet for at smide væk</a:t>
            </a: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, så gør vi noget </a:t>
            </a:r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godt for miljøet</a:t>
            </a: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, fordi vi sparer ressourcer</a:t>
            </a:r>
          </a:p>
        </p:txBody>
      </p:sp>
      <p:sp>
        <p:nvSpPr>
          <p:cNvPr id="16" name="Tekstfelt 15">
            <a:extLst>
              <a:ext uri="{FF2B5EF4-FFF2-40B4-BE49-F238E27FC236}">
                <a16:creationId xmlns:a16="http://schemas.microsoft.com/office/drawing/2014/main" id="{2214DC6C-D029-D5F0-A4E7-39D9A629F68A}"/>
              </a:ext>
            </a:extLst>
          </p:cNvPr>
          <p:cNvSpPr txBox="1"/>
          <p:nvPr/>
        </p:nvSpPr>
        <p:spPr>
          <a:xfrm>
            <a:off x="838200" y="5386541"/>
            <a:ext cx="1057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Ex: T-shirt</a:t>
            </a: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: Hvor mange </a:t>
            </a:r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liter vand, </a:t>
            </a: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tror I det kræver at </a:t>
            </a:r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producere 1 t-shirt?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01338132-3BA3-52A3-388B-9F3B55FB3AB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3856" y="2193421"/>
            <a:ext cx="4274554" cy="2849595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E0FECD4F-1BC8-020A-9B75-29F2ADA426D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Hvorfor skal man reparere?</a:t>
            </a:r>
          </a:p>
        </p:txBody>
      </p:sp>
      <p:pic>
        <p:nvPicPr>
          <p:cNvPr id="18" name="Billede 17">
            <a:extLst>
              <a:ext uri="{FF2B5EF4-FFF2-40B4-BE49-F238E27FC236}">
                <a16:creationId xmlns:a16="http://schemas.microsoft.com/office/drawing/2014/main" id="{618487D7-B994-2687-6BF4-ED8F8E223BB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19" name="Picture 2" descr="CFU får nyt logo">
            <a:extLst>
              <a:ext uri="{FF2B5EF4-FFF2-40B4-BE49-F238E27FC236}">
                <a16:creationId xmlns:a16="http://schemas.microsoft.com/office/drawing/2014/main" id="{55BA459C-E12C-3B94-BC0B-C72BB34F2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kstfelt 19">
            <a:extLst>
              <a:ext uri="{FF2B5EF4-FFF2-40B4-BE49-F238E27FC236}">
                <a16:creationId xmlns:a16="http://schemas.microsoft.com/office/drawing/2014/main" id="{1FC14865-5A21-6FF5-79A6-ACC16A2E4130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26" name="Pladsholder til slidenummer 3">
            <a:extLst>
              <a:ext uri="{FF2B5EF4-FFF2-40B4-BE49-F238E27FC236}">
                <a16:creationId xmlns:a16="http://schemas.microsoft.com/office/drawing/2014/main" id="{021A2CE2-376F-DA17-9829-D724B0349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4</a:t>
            </a:fld>
            <a:endParaRPr lang="da-DK"/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7B33DD04-8E60-87FA-9233-53AC90427376}"/>
              </a:ext>
            </a:extLst>
          </p:cNvPr>
          <p:cNvGrpSpPr/>
          <p:nvPr/>
        </p:nvGrpSpPr>
        <p:grpSpPr>
          <a:xfrm>
            <a:off x="8302791" y="2516411"/>
            <a:ext cx="2409536" cy="2261570"/>
            <a:chOff x="8302791" y="2315361"/>
            <a:chExt cx="2409536" cy="2261570"/>
          </a:xfrm>
        </p:grpSpPr>
        <p:pic>
          <p:nvPicPr>
            <p:cNvPr id="28" name="Billede 27">
              <a:extLst>
                <a:ext uri="{FF2B5EF4-FFF2-40B4-BE49-F238E27FC236}">
                  <a16:creationId xmlns:a16="http://schemas.microsoft.com/office/drawing/2014/main" id="{2224E2B7-384B-0698-A41E-EB11E978F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2220" t="54313" r="26793" b="24387"/>
            <a:stretch>
              <a:fillRect/>
            </a:stretch>
          </p:blipFill>
          <p:spPr>
            <a:xfrm>
              <a:off x="8302791" y="2315361"/>
              <a:ext cx="2382672" cy="2261570"/>
            </a:xfrm>
            <a:prstGeom prst="rect">
              <a:avLst/>
            </a:prstGeom>
          </p:spPr>
        </p:pic>
        <p:sp>
          <p:nvSpPr>
            <p:cNvPr id="29" name="Rektangel 28">
              <a:extLst>
                <a:ext uri="{FF2B5EF4-FFF2-40B4-BE49-F238E27FC236}">
                  <a16:creationId xmlns:a16="http://schemas.microsoft.com/office/drawing/2014/main" id="{4EB562D7-7908-51B6-33BF-0B7CD008FAE6}"/>
                </a:ext>
              </a:extLst>
            </p:cNvPr>
            <p:cNvSpPr/>
            <p:nvPr/>
          </p:nvSpPr>
          <p:spPr>
            <a:xfrm>
              <a:off x="10460736" y="3417168"/>
              <a:ext cx="251591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pic>
        <p:nvPicPr>
          <p:cNvPr id="32" name="Billede 31">
            <a:extLst>
              <a:ext uri="{FF2B5EF4-FFF2-40B4-BE49-F238E27FC236}">
                <a16:creationId xmlns:a16="http://schemas.microsoft.com/office/drawing/2014/main" id="{5F8C0DEF-7CFC-462E-F6DF-64AB1302765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8314" y="2210532"/>
            <a:ext cx="2815372" cy="281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02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08B0E-894C-CF10-0475-1F058308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Billede 31">
            <a:extLst>
              <a:ext uri="{FF2B5EF4-FFF2-40B4-BE49-F238E27FC236}">
                <a16:creationId xmlns:a16="http://schemas.microsoft.com/office/drawing/2014/main" id="{8E533483-1932-7C00-88DC-EEC75D3B18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042" y="1646218"/>
            <a:ext cx="1343643" cy="1231029"/>
          </a:xfrm>
          <a:prstGeom prst="rect">
            <a:avLst/>
          </a:prstGeom>
        </p:spPr>
      </p:pic>
      <p:pic>
        <p:nvPicPr>
          <p:cNvPr id="33" name="Billede 32">
            <a:extLst>
              <a:ext uri="{FF2B5EF4-FFF2-40B4-BE49-F238E27FC236}">
                <a16:creationId xmlns:a16="http://schemas.microsoft.com/office/drawing/2014/main" id="{95B77474-E098-EB80-4723-BF67571FB8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2063" y="1646218"/>
            <a:ext cx="1343643" cy="1231029"/>
          </a:xfrm>
          <a:prstGeom prst="rect">
            <a:avLst/>
          </a:prstGeom>
        </p:spPr>
      </p:pic>
      <p:pic>
        <p:nvPicPr>
          <p:cNvPr id="34" name="Billede 33">
            <a:extLst>
              <a:ext uri="{FF2B5EF4-FFF2-40B4-BE49-F238E27FC236}">
                <a16:creationId xmlns:a16="http://schemas.microsoft.com/office/drawing/2014/main" id="{9B2DB5EA-E6AD-33E4-4DC3-758EDD8D9A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042" y="2258873"/>
            <a:ext cx="1343643" cy="1231029"/>
          </a:xfrm>
          <a:prstGeom prst="rect">
            <a:avLst/>
          </a:prstGeom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BDBAF38A-51EE-B402-6D19-0E2021DA75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2063" y="2258873"/>
            <a:ext cx="1343643" cy="1231029"/>
          </a:xfrm>
          <a:prstGeom prst="rect">
            <a:avLst/>
          </a:prstGeom>
        </p:spPr>
      </p:pic>
      <p:pic>
        <p:nvPicPr>
          <p:cNvPr id="36" name="Billede 35">
            <a:extLst>
              <a:ext uri="{FF2B5EF4-FFF2-40B4-BE49-F238E27FC236}">
                <a16:creationId xmlns:a16="http://schemas.microsoft.com/office/drawing/2014/main" id="{DDC9D475-2E44-2DD5-FA21-14C2D3BBAE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042" y="2871528"/>
            <a:ext cx="1343643" cy="1231029"/>
          </a:xfrm>
          <a:prstGeom prst="rect">
            <a:avLst/>
          </a:prstGeom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CABE6974-D29B-F1C0-A786-83338BE809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2063" y="2871528"/>
            <a:ext cx="1343643" cy="1231029"/>
          </a:xfrm>
          <a:prstGeom prst="rect">
            <a:avLst/>
          </a:prstGeom>
        </p:spPr>
      </p:pic>
      <p:pic>
        <p:nvPicPr>
          <p:cNvPr id="38" name="Billede 37">
            <a:extLst>
              <a:ext uri="{FF2B5EF4-FFF2-40B4-BE49-F238E27FC236}">
                <a16:creationId xmlns:a16="http://schemas.microsoft.com/office/drawing/2014/main" id="{9A3B5278-8AE3-6C98-B92B-BA97CDC442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042" y="3484183"/>
            <a:ext cx="1343643" cy="1231029"/>
          </a:xfrm>
          <a:prstGeom prst="rect">
            <a:avLst/>
          </a:prstGeom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2083F757-E088-3975-3BBE-076BA31D0C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2063" y="3484183"/>
            <a:ext cx="1343643" cy="1231029"/>
          </a:xfrm>
          <a:prstGeom prst="rect">
            <a:avLst/>
          </a:prstGeom>
        </p:spPr>
      </p:pic>
      <p:pic>
        <p:nvPicPr>
          <p:cNvPr id="42" name="Billede 41">
            <a:extLst>
              <a:ext uri="{FF2B5EF4-FFF2-40B4-BE49-F238E27FC236}">
                <a16:creationId xmlns:a16="http://schemas.microsoft.com/office/drawing/2014/main" id="{10748BF6-EE89-A463-A196-6F5C52838A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042" y="4109067"/>
            <a:ext cx="1343643" cy="1231029"/>
          </a:xfrm>
          <a:prstGeom prst="rect">
            <a:avLst/>
          </a:prstGeom>
        </p:spPr>
      </p:pic>
      <p:pic>
        <p:nvPicPr>
          <p:cNvPr id="43" name="Billede 42">
            <a:extLst>
              <a:ext uri="{FF2B5EF4-FFF2-40B4-BE49-F238E27FC236}">
                <a16:creationId xmlns:a16="http://schemas.microsoft.com/office/drawing/2014/main" id="{13B1A26C-EB53-E653-31AB-C640B20448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2063" y="4109067"/>
            <a:ext cx="1343643" cy="1231029"/>
          </a:xfrm>
          <a:prstGeom prst="rect">
            <a:avLst/>
          </a:prstGeom>
        </p:spPr>
      </p:pic>
      <p:grpSp>
        <p:nvGrpSpPr>
          <p:cNvPr id="22" name="Gruppe 21">
            <a:extLst>
              <a:ext uri="{FF2B5EF4-FFF2-40B4-BE49-F238E27FC236}">
                <a16:creationId xmlns:a16="http://schemas.microsoft.com/office/drawing/2014/main" id="{3EAD9AEC-4FAC-77FD-F60C-FD5CE3FF3DE5}"/>
              </a:ext>
            </a:extLst>
          </p:cNvPr>
          <p:cNvGrpSpPr/>
          <p:nvPr/>
        </p:nvGrpSpPr>
        <p:grpSpPr>
          <a:xfrm>
            <a:off x="3502774" y="2284513"/>
            <a:ext cx="2409536" cy="2261570"/>
            <a:chOff x="8302791" y="2315361"/>
            <a:chExt cx="2409536" cy="2261570"/>
          </a:xfrm>
        </p:grpSpPr>
        <p:pic>
          <p:nvPicPr>
            <p:cNvPr id="23" name="Billede 22">
              <a:extLst>
                <a:ext uri="{FF2B5EF4-FFF2-40B4-BE49-F238E27FC236}">
                  <a16:creationId xmlns:a16="http://schemas.microsoft.com/office/drawing/2014/main" id="{32180782-4D3B-3C9E-A7B3-CF70B930F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2220" t="54313" r="26793" b="24387"/>
            <a:stretch>
              <a:fillRect/>
            </a:stretch>
          </p:blipFill>
          <p:spPr>
            <a:xfrm>
              <a:off x="8302791" y="2315361"/>
              <a:ext cx="2382672" cy="2261570"/>
            </a:xfrm>
            <a:prstGeom prst="rect">
              <a:avLst/>
            </a:prstGeom>
          </p:spPr>
        </p:pic>
        <p:sp>
          <p:nvSpPr>
            <p:cNvPr id="24" name="Rektangel 23">
              <a:extLst>
                <a:ext uri="{FF2B5EF4-FFF2-40B4-BE49-F238E27FC236}">
                  <a16:creationId xmlns:a16="http://schemas.microsoft.com/office/drawing/2014/main" id="{8C695907-A4B3-710F-91FA-C470D466F74E}"/>
                </a:ext>
              </a:extLst>
            </p:cNvPr>
            <p:cNvSpPr/>
            <p:nvPr/>
          </p:nvSpPr>
          <p:spPr>
            <a:xfrm>
              <a:off x="10460736" y="3417168"/>
              <a:ext cx="251591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498A6A31-8B19-630E-4306-8C6A36A68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Hvorfor skal man reparere?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72E9A545-4C75-6026-50CF-C8A0EDDB8F5E}"/>
              </a:ext>
            </a:extLst>
          </p:cNvPr>
          <p:cNvSpPr txBox="1"/>
          <p:nvPr/>
        </p:nvSpPr>
        <p:spPr>
          <a:xfrm>
            <a:off x="6253564" y="5185491"/>
            <a:ext cx="5716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Reparation er en slags superkraft</a:t>
            </a: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, da vi gør noget godt for miljøet og samtidig spare penge. 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ABA56D9D-09AF-9A61-7CD5-7E5FA1122849}"/>
              </a:ext>
            </a:extLst>
          </p:cNvPr>
          <p:cNvSpPr txBox="1"/>
          <p:nvPr/>
        </p:nvSpPr>
        <p:spPr>
          <a:xfrm>
            <a:off x="519169" y="5185491"/>
            <a:ext cx="57168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Reparerer vi t-shirten </a:t>
            </a: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i stedet for at smide den ud og købe en ny, </a:t>
            </a:r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sparer vi 1.400 liter vand </a:t>
            </a: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- Derfor er det meget mere bæredygtigt at reparere.</a:t>
            </a:r>
          </a:p>
        </p:txBody>
      </p:sp>
      <p:sp>
        <p:nvSpPr>
          <p:cNvPr id="3" name="Pladsholder til slidenummer 3">
            <a:extLst>
              <a:ext uri="{FF2B5EF4-FFF2-40B4-BE49-F238E27FC236}">
                <a16:creationId xmlns:a16="http://schemas.microsoft.com/office/drawing/2014/main" id="{A5E6F132-46EC-4BA2-C814-EEC272B1B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5</a:t>
            </a:fld>
            <a:endParaRPr lang="da-DK"/>
          </a:p>
        </p:txBody>
      </p:sp>
      <p:pic>
        <p:nvPicPr>
          <p:cNvPr id="19" name="Billede 18">
            <a:extLst>
              <a:ext uri="{FF2B5EF4-FFF2-40B4-BE49-F238E27FC236}">
                <a16:creationId xmlns:a16="http://schemas.microsoft.com/office/drawing/2014/main" id="{6CBA67CF-72B6-B02A-9169-65A9CF560C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20" name="Picture 2" descr="CFU får nyt logo">
            <a:extLst>
              <a:ext uri="{FF2B5EF4-FFF2-40B4-BE49-F238E27FC236}">
                <a16:creationId xmlns:a16="http://schemas.microsoft.com/office/drawing/2014/main" id="{09CB59D6-0AB3-8B5F-2C90-1EBFDB182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kstfelt 20">
            <a:extLst>
              <a:ext uri="{FF2B5EF4-FFF2-40B4-BE49-F238E27FC236}">
                <a16:creationId xmlns:a16="http://schemas.microsoft.com/office/drawing/2014/main" id="{2788E711-4656-4C1D-7E50-4341A5F18743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5EDE716B-E30C-FD69-AD60-50BA9E7FF871}"/>
              </a:ext>
            </a:extLst>
          </p:cNvPr>
          <p:cNvSpPr txBox="1">
            <a:spLocks/>
          </p:cNvSpPr>
          <p:nvPr/>
        </p:nvSpPr>
        <p:spPr>
          <a:xfrm>
            <a:off x="617683" y="2853873"/>
            <a:ext cx="2759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36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1.400 L</a:t>
            </a:r>
          </a:p>
          <a:p>
            <a:pPr algn="ctr"/>
            <a:r>
              <a:rPr lang="da-DK" sz="36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badekar</a:t>
            </a:r>
            <a:endParaRPr lang="da-DK" sz="3600">
              <a:solidFill>
                <a:srgbClr val="C07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Billede 46">
            <a:extLst>
              <a:ext uri="{FF2B5EF4-FFF2-40B4-BE49-F238E27FC236}">
                <a16:creationId xmlns:a16="http://schemas.microsoft.com/office/drawing/2014/main" id="{9B424904-544D-BA11-FA56-0F0D583C2D8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2743" y="1640730"/>
            <a:ext cx="3649584" cy="364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155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39E98-CDBB-91F2-BB54-17BDFC63A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6D332-8736-72C2-4CC1-976E037E4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Hvad skal I reparere i dag?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C9638E64-5FB3-A7C9-4A2F-6C2235C3F93B}"/>
              </a:ext>
            </a:extLst>
          </p:cNvPr>
          <p:cNvSpPr txBox="1"/>
          <p:nvPr/>
        </p:nvSpPr>
        <p:spPr>
          <a:xfrm>
            <a:off x="1045547" y="1934739"/>
            <a:ext cx="4372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Egne medbragte produkter </a:t>
            </a:r>
          </a:p>
        </p:txBody>
      </p:sp>
      <p:pic>
        <p:nvPicPr>
          <p:cNvPr id="16" name="Billede 15" descr="Et billede, der indeholder skitse, håndskrift, Font/skrifttype, Stregtegning&#10;&#10;Automatisk genereret beskrivelse">
            <a:extLst>
              <a:ext uri="{FF2B5EF4-FFF2-40B4-BE49-F238E27FC236}">
                <a16:creationId xmlns:a16="http://schemas.microsoft.com/office/drawing/2014/main" id="{DB83800C-96D8-D11F-AE34-7C5DD977C9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70067" y="3973456"/>
            <a:ext cx="473954" cy="917146"/>
          </a:xfrm>
          <a:prstGeom prst="rect">
            <a:avLst/>
          </a:prstGeom>
        </p:spPr>
      </p:pic>
      <p:sp>
        <p:nvSpPr>
          <p:cNvPr id="20" name="Tekstfelt 19">
            <a:extLst>
              <a:ext uri="{FF2B5EF4-FFF2-40B4-BE49-F238E27FC236}">
                <a16:creationId xmlns:a16="http://schemas.microsoft.com/office/drawing/2014/main" id="{4A000DAF-09B5-895B-EA66-03B2C736F4C5}"/>
              </a:ext>
            </a:extLst>
          </p:cNvPr>
          <p:cNvSpPr txBox="1"/>
          <p:nvPr/>
        </p:nvSpPr>
        <p:spPr>
          <a:xfrm>
            <a:off x="6627803" y="2571966"/>
            <a:ext cx="550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A098EDF2-EA7E-CF37-4709-4CFD0854F115}"/>
              </a:ext>
            </a:extLst>
          </p:cNvPr>
          <p:cNvSpPr txBox="1"/>
          <p:nvPr/>
        </p:nvSpPr>
        <p:spPr>
          <a:xfrm>
            <a:off x="6738176" y="3064338"/>
            <a:ext cx="2039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Lær at reparere tøj ved at lære at </a:t>
            </a:r>
            <a:r>
              <a:rPr lang="da-DK" sz="16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BRODERE</a:t>
            </a:r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A595E8DA-26DD-B116-4E1F-24C26C775D41}"/>
              </a:ext>
            </a:extLst>
          </p:cNvPr>
          <p:cNvSpPr/>
          <p:nvPr/>
        </p:nvSpPr>
        <p:spPr>
          <a:xfrm>
            <a:off x="6775413" y="2972005"/>
            <a:ext cx="1978212" cy="2665121"/>
          </a:xfrm>
          <a:prstGeom prst="rect">
            <a:avLst/>
          </a:prstGeom>
          <a:noFill/>
          <a:ln w="28575">
            <a:solidFill>
              <a:srgbClr val="C07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B0491552-EF2B-6290-F47C-6DE96965824F}"/>
              </a:ext>
            </a:extLst>
          </p:cNvPr>
          <p:cNvSpPr txBox="1"/>
          <p:nvPr/>
        </p:nvSpPr>
        <p:spPr>
          <a:xfrm>
            <a:off x="1454613" y="2571966"/>
            <a:ext cx="550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</a:t>
            </a:r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2C19D602-502D-98B0-3EA1-41E1FB1AEB9F}"/>
              </a:ext>
            </a:extLst>
          </p:cNvPr>
          <p:cNvSpPr txBox="1"/>
          <p:nvPr/>
        </p:nvSpPr>
        <p:spPr>
          <a:xfrm>
            <a:off x="1588373" y="3672027"/>
            <a:ext cx="20393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200" b="1">
                <a:latin typeface="Arial" panose="020B0604020202020204" pitchFamily="34" charset="0"/>
                <a:cs typeface="Arial" panose="020B0604020202020204" pitchFamily="34" charset="0"/>
              </a:rPr>
              <a:t>OBS: Vi ved ikke alt, så vi finder ud af det sammen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B300715-8188-703F-0E59-AB215FDBE5A4}"/>
              </a:ext>
            </a:extLst>
          </p:cNvPr>
          <p:cNvSpPr/>
          <p:nvPr/>
        </p:nvSpPr>
        <p:spPr>
          <a:xfrm>
            <a:off x="1593079" y="2972005"/>
            <a:ext cx="1978212" cy="2665121"/>
          </a:xfrm>
          <a:prstGeom prst="rect">
            <a:avLst/>
          </a:prstGeom>
          <a:noFill/>
          <a:ln w="28575">
            <a:solidFill>
              <a:srgbClr val="C07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grpSp>
        <p:nvGrpSpPr>
          <p:cNvPr id="26" name="Gruppe 25">
            <a:extLst>
              <a:ext uri="{FF2B5EF4-FFF2-40B4-BE49-F238E27FC236}">
                <a16:creationId xmlns:a16="http://schemas.microsoft.com/office/drawing/2014/main" id="{0ED62F35-60C6-74FD-5A2B-65F156AD2110}"/>
              </a:ext>
            </a:extLst>
          </p:cNvPr>
          <p:cNvGrpSpPr/>
          <p:nvPr/>
        </p:nvGrpSpPr>
        <p:grpSpPr>
          <a:xfrm>
            <a:off x="1876997" y="4545392"/>
            <a:ext cx="1399603" cy="1010558"/>
            <a:chOff x="6258325" y="3018118"/>
            <a:chExt cx="2031040" cy="1523788"/>
          </a:xfrm>
        </p:grpSpPr>
        <p:pic>
          <p:nvPicPr>
            <p:cNvPr id="27" name="Billede 26" descr="Et billede, der indeholder tekst, Font/skrifttype, linje/række, diagram&#10;&#10;Automatisk genereret beskrivelse">
              <a:extLst>
                <a:ext uri="{FF2B5EF4-FFF2-40B4-BE49-F238E27FC236}">
                  <a16:creationId xmlns:a16="http://schemas.microsoft.com/office/drawing/2014/main" id="{F26D48D7-E8F8-A4E2-4E74-2B55E1CF46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58325" y="3117230"/>
              <a:ext cx="1978212" cy="1325563"/>
            </a:xfrm>
            <a:prstGeom prst="rect">
              <a:avLst/>
            </a:prstGeom>
            <a:ln>
              <a:noFill/>
            </a:ln>
          </p:spPr>
        </p:pic>
        <p:sp>
          <p:nvSpPr>
            <p:cNvPr id="28" name="Rektangel 27">
              <a:extLst>
                <a:ext uri="{FF2B5EF4-FFF2-40B4-BE49-F238E27FC236}">
                  <a16:creationId xmlns:a16="http://schemas.microsoft.com/office/drawing/2014/main" id="{69B0C11D-1585-299C-9C01-67FB0F606AEF}"/>
                </a:ext>
              </a:extLst>
            </p:cNvPr>
            <p:cNvSpPr/>
            <p:nvPr/>
          </p:nvSpPr>
          <p:spPr>
            <a:xfrm>
              <a:off x="8027486" y="3823926"/>
              <a:ext cx="261879" cy="6188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9" name="Rektangel 28">
              <a:extLst>
                <a:ext uri="{FF2B5EF4-FFF2-40B4-BE49-F238E27FC236}">
                  <a16:creationId xmlns:a16="http://schemas.microsoft.com/office/drawing/2014/main" id="{1C34DFDF-5710-1CCC-66E1-77502453F0DD}"/>
                </a:ext>
              </a:extLst>
            </p:cNvPr>
            <p:cNvSpPr/>
            <p:nvPr/>
          </p:nvSpPr>
          <p:spPr>
            <a:xfrm>
              <a:off x="6916030" y="3018118"/>
              <a:ext cx="590417" cy="299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30" name="Rektangel 29">
              <a:extLst>
                <a:ext uri="{FF2B5EF4-FFF2-40B4-BE49-F238E27FC236}">
                  <a16:creationId xmlns:a16="http://schemas.microsoft.com/office/drawing/2014/main" id="{CC0B6E77-6585-383E-C65C-CE25923F09A6}"/>
                </a:ext>
              </a:extLst>
            </p:cNvPr>
            <p:cNvSpPr/>
            <p:nvPr/>
          </p:nvSpPr>
          <p:spPr>
            <a:xfrm>
              <a:off x="6488544" y="4293286"/>
              <a:ext cx="261879" cy="2486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pic>
        <p:nvPicPr>
          <p:cNvPr id="40" name="Billede 39" descr="Et billede, der indeholder skitse, håndskrift, Font/skrifttype, Stregtegning&#10;&#10;Automatisk genereret beskrivelse">
            <a:extLst>
              <a:ext uri="{FF2B5EF4-FFF2-40B4-BE49-F238E27FC236}">
                <a16:creationId xmlns:a16="http://schemas.microsoft.com/office/drawing/2014/main" id="{7F34EE87-2C4A-4040-EA8D-B1400EA7606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5187" y="3973456"/>
            <a:ext cx="591576" cy="972507"/>
          </a:xfrm>
          <a:prstGeom prst="rect">
            <a:avLst/>
          </a:prstGeom>
        </p:spPr>
      </p:pic>
      <p:sp>
        <p:nvSpPr>
          <p:cNvPr id="42" name="Tekstfelt 41">
            <a:extLst>
              <a:ext uri="{FF2B5EF4-FFF2-40B4-BE49-F238E27FC236}">
                <a16:creationId xmlns:a16="http://schemas.microsoft.com/office/drawing/2014/main" id="{39E6C48C-B8AF-9762-1DC0-35537883286D}"/>
              </a:ext>
            </a:extLst>
          </p:cNvPr>
          <p:cNvSpPr txBox="1"/>
          <p:nvPr/>
        </p:nvSpPr>
        <p:spPr>
          <a:xfrm>
            <a:off x="6636589" y="1959239"/>
            <a:ext cx="63605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Hvis I ikke har medbragt noget kan I:</a:t>
            </a:r>
          </a:p>
        </p:txBody>
      </p:sp>
      <p:sp>
        <p:nvSpPr>
          <p:cNvPr id="43" name="Tekstfelt 42">
            <a:extLst>
              <a:ext uri="{FF2B5EF4-FFF2-40B4-BE49-F238E27FC236}">
                <a16:creationId xmlns:a16="http://schemas.microsoft.com/office/drawing/2014/main" id="{E915B74C-6A52-9602-3A45-5EC3CFC5E40C}"/>
              </a:ext>
            </a:extLst>
          </p:cNvPr>
          <p:cNvSpPr txBox="1"/>
          <p:nvPr/>
        </p:nvSpPr>
        <p:spPr>
          <a:xfrm>
            <a:off x="1617792" y="3088148"/>
            <a:ext cx="19782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Reparer </a:t>
            </a:r>
            <a:r>
              <a:rPr lang="da-DK" sz="16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EGNE</a:t>
            </a:r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16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TØJ/TING </a:t>
            </a:r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med vores værktøj</a:t>
            </a:r>
          </a:p>
          <a:p>
            <a:endParaRPr lang="da-DK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Billede 43" descr="Et billede, der indeholder skitse, håndskrift, Font/skrifttype, Stregtegning&#10;&#10;Automatisk genereret beskrivelse">
            <a:extLst>
              <a:ext uri="{FF2B5EF4-FFF2-40B4-BE49-F238E27FC236}">
                <a16:creationId xmlns:a16="http://schemas.microsoft.com/office/drawing/2014/main" id="{5BCE6528-1B0C-8DB2-BA20-FDB8C20A8D1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7535187">
            <a:off x="7123444" y="4496166"/>
            <a:ext cx="591576" cy="972507"/>
          </a:xfrm>
          <a:prstGeom prst="rect">
            <a:avLst/>
          </a:prstGeom>
        </p:spPr>
      </p:pic>
      <p:sp>
        <p:nvSpPr>
          <p:cNvPr id="3" name="Pladsholder til slidenummer 3">
            <a:extLst>
              <a:ext uri="{FF2B5EF4-FFF2-40B4-BE49-F238E27FC236}">
                <a16:creationId xmlns:a16="http://schemas.microsoft.com/office/drawing/2014/main" id="{3413A799-EB43-6CC0-C1E8-D00F497AD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6</a:t>
            </a:fld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91FCF64E-EE40-DF07-9726-3EFAC160638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6" name="Picture 2" descr="CFU får nyt logo">
            <a:extLst>
              <a:ext uri="{FF2B5EF4-FFF2-40B4-BE49-F238E27FC236}">
                <a16:creationId xmlns:a16="http://schemas.microsoft.com/office/drawing/2014/main" id="{C2E81C1F-B1E9-E1B8-7327-1ECA17286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D5A4ADA9-091E-96BB-E59F-5401EE51BFF9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181510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116FC-A4BB-5619-8D16-7EC1C4E79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lede 15">
            <a:extLst>
              <a:ext uri="{FF2B5EF4-FFF2-40B4-BE49-F238E27FC236}">
                <a16:creationId xmlns:a16="http://schemas.microsoft.com/office/drawing/2014/main" id="{23EF512E-F048-F365-A9EE-33428698AF1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2549" y="2133600"/>
            <a:ext cx="3345695" cy="3231114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846F1F3D-ED6F-BB37-3C02-DB293CF865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65085" y="2133601"/>
            <a:ext cx="3231115" cy="323111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6088B0A-8945-30E5-6F68-173ABF4AC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Hvordan reparerer man tøj?</a:t>
            </a:r>
          </a:p>
        </p:txBody>
      </p:sp>
      <p:pic>
        <p:nvPicPr>
          <p:cNvPr id="7" name="Billede 6" descr="Et billede, der indeholder symaskine, apparat, sy, Symaskinenål&#10;&#10;Automatisk genereret beskrivelse">
            <a:extLst>
              <a:ext uri="{FF2B5EF4-FFF2-40B4-BE49-F238E27FC236}">
                <a16:creationId xmlns:a16="http://schemas.microsoft.com/office/drawing/2014/main" id="{229C14EE-7131-2DDA-5B11-80C2B90E9A9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3040" y="2133600"/>
            <a:ext cx="3540760" cy="3231115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4DEAB187-763D-6BC3-B5BB-59649C5EA0FC}"/>
              </a:ext>
            </a:extLst>
          </p:cNvPr>
          <p:cNvSpPr txBox="1"/>
          <p:nvPr/>
        </p:nvSpPr>
        <p:spPr>
          <a:xfrm>
            <a:off x="8245366" y="5530626"/>
            <a:ext cx="2676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rial" panose="020B0604020202020204" pitchFamily="34" charset="0"/>
                <a:cs typeface="Arial" panose="020B0604020202020204" pitchFamily="34" charset="0"/>
              </a:rPr>
              <a:t>Symaskine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AC6022CB-4792-F06C-49E1-5B0898B14EC2}"/>
              </a:ext>
            </a:extLst>
          </p:cNvPr>
          <p:cNvSpPr txBox="1"/>
          <p:nvPr/>
        </p:nvSpPr>
        <p:spPr>
          <a:xfrm>
            <a:off x="1737523" y="5530626"/>
            <a:ext cx="1875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rial" panose="020B0604020202020204" pitchFamily="34" charset="0"/>
                <a:cs typeface="Arial" panose="020B0604020202020204" pitchFamily="34" charset="0"/>
              </a:rPr>
              <a:t>Lappe med lapper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58AC2D52-2FE9-CAA7-2D76-C955AF12FF51}"/>
              </a:ext>
            </a:extLst>
          </p:cNvPr>
          <p:cNvSpPr txBox="1"/>
          <p:nvPr/>
        </p:nvSpPr>
        <p:spPr>
          <a:xfrm>
            <a:off x="4742589" y="5530625"/>
            <a:ext cx="2676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rial" panose="020B0604020202020204" pitchFamily="34" charset="0"/>
                <a:cs typeface="Arial" panose="020B0604020202020204" pitchFamily="34" charset="0"/>
              </a:rPr>
              <a:t>Broderi og håndsyning</a:t>
            </a:r>
          </a:p>
        </p:txBody>
      </p:sp>
      <p:sp>
        <p:nvSpPr>
          <p:cNvPr id="3" name="Pladsholder til slidenummer 3">
            <a:extLst>
              <a:ext uri="{FF2B5EF4-FFF2-40B4-BE49-F238E27FC236}">
                <a16:creationId xmlns:a16="http://schemas.microsoft.com/office/drawing/2014/main" id="{3A4E59BA-69DC-EA51-5255-C4B4C3029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7</a:t>
            </a:fld>
            <a:endParaRPr lang="da-DK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1D57A632-6C54-F9A9-6B9F-A8F8CC1E7E9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5" name="Picture 2" descr="CFU får nyt logo">
            <a:extLst>
              <a:ext uri="{FF2B5EF4-FFF2-40B4-BE49-F238E27FC236}">
                <a16:creationId xmlns:a16="http://schemas.microsoft.com/office/drawing/2014/main" id="{AC748CF1-AF3F-4CDD-317B-AD85603B0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5ABB46B0-9A7F-FB06-CFA3-6931F13A3E99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4A846930-AE59-1E3B-8C20-29D71608DFB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819" b="11936"/>
          <a:stretch>
            <a:fillRect/>
          </a:stretch>
        </p:blipFill>
        <p:spPr>
          <a:xfrm>
            <a:off x="7813041" y="2133600"/>
            <a:ext cx="3557504" cy="323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945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B67FB-3833-4A7E-D6C1-A9A29AE5A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715F6B-F37D-2BF6-C096-0D268DEB8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Hvordan reparerer man tøj?</a:t>
            </a:r>
          </a:p>
        </p:txBody>
      </p:sp>
      <p:sp>
        <p:nvSpPr>
          <p:cNvPr id="3" name="Pladsholder til slidenummer 3">
            <a:extLst>
              <a:ext uri="{FF2B5EF4-FFF2-40B4-BE49-F238E27FC236}">
                <a16:creationId xmlns:a16="http://schemas.microsoft.com/office/drawing/2014/main" id="{F5A71DF3-24A4-2CC3-CE10-B77866264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8</a:t>
            </a:fld>
            <a:endParaRPr lang="da-DK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FB2F3D89-6F05-3C4D-3B1C-54462A2EFE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5" name="Picture 2" descr="CFU får nyt logo">
            <a:extLst>
              <a:ext uri="{FF2B5EF4-FFF2-40B4-BE49-F238E27FC236}">
                <a16:creationId xmlns:a16="http://schemas.microsoft.com/office/drawing/2014/main" id="{F2E7A3FE-2B15-7E14-53F9-CC89EB54E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87710CFC-B5DB-F152-75C4-8F9DFAE70897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7039E5FD-7148-FE13-D982-222361163FD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2549" y="2133600"/>
            <a:ext cx="3345695" cy="3231114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2A5D0CE1-B3D6-46CC-14CE-5A608C413D2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65085" y="2133601"/>
            <a:ext cx="3231115" cy="3231114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B25FE555-4A2A-D757-E02E-D153F9A33592}"/>
              </a:ext>
            </a:extLst>
          </p:cNvPr>
          <p:cNvSpPr txBox="1"/>
          <p:nvPr/>
        </p:nvSpPr>
        <p:spPr>
          <a:xfrm>
            <a:off x="1737523" y="5530626"/>
            <a:ext cx="1875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rial" panose="020B0604020202020204" pitchFamily="34" charset="0"/>
                <a:cs typeface="Arial" panose="020B0604020202020204" pitchFamily="34" charset="0"/>
              </a:rPr>
              <a:t>Lappe med lapper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F94509DD-3430-B701-3587-E86DF6B48149}"/>
              </a:ext>
            </a:extLst>
          </p:cNvPr>
          <p:cNvSpPr txBox="1"/>
          <p:nvPr/>
        </p:nvSpPr>
        <p:spPr>
          <a:xfrm>
            <a:off x="4742589" y="5530625"/>
            <a:ext cx="2676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rial" panose="020B0604020202020204" pitchFamily="34" charset="0"/>
                <a:cs typeface="Arial" panose="020B0604020202020204" pitchFamily="34" charset="0"/>
              </a:rPr>
              <a:t>Broderi og håndsyning</a:t>
            </a:r>
          </a:p>
        </p:txBody>
      </p:sp>
    </p:spTree>
    <p:extLst>
      <p:ext uri="{BB962C8B-B14F-4D97-AF65-F5344CB8AC3E}">
        <p14:creationId xmlns:p14="http://schemas.microsoft.com/office/powerpoint/2010/main" val="1073655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2FD14-95F3-519D-BDB9-072336A22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AB3484-9792-1D63-81ED-856BECF1D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Hvilke redskaber bruger man?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18CB844E-33A2-601C-47B5-7AC572915B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4" name="Picture 2" descr="CFU får nyt logo">
            <a:extLst>
              <a:ext uri="{FF2B5EF4-FFF2-40B4-BE49-F238E27FC236}">
                <a16:creationId xmlns:a16="http://schemas.microsoft.com/office/drawing/2014/main" id="{6ADA9DA3-095B-1E8F-EA56-5022EEC01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801E3E3D-C14C-AD29-315B-3A102C61110C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E9DB83D5-7CAA-4642-B93F-4A862F4CFE0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6188" y="1217183"/>
            <a:ext cx="7879602" cy="5391306"/>
          </a:xfrm>
          <a:prstGeom prst="rect">
            <a:avLst/>
          </a:prstGeom>
        </p:spPr>
      </p:pic>
      <p:sp>
        <p:nvSpPr>
          <p:cNvPr id="6" name="Pladsholder til slidenummer 3">
            <a:extLst>
              <a:ext uri="{FF2B5EF4-FFF2-40B4-BE49-F238E27FC236}">
                <a16:creationId xmlns:a16="http://schemas.microsoft.com/office/drawing/2014/main" id="{13ABBEEB-044A-3EA2-F0A0-5DC3DCD4C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46717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5dbba49-ce06-496f-ac3e-0cf14361d934}" enabled="0" method="" siteId="{f5dbba49-ce06-496f-ac3e-0cf14361d93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640</Words>
  <Application>Microsoft Office PowerPoint</Application>
  <PresentationFormat>Widescreen</PresentationFormat>
  <Paragraphs>146</Paragraphs>
  <Slides>17</Slides>
  <Notes>15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17</vt:i4>
      </vt:variant>
    </vt:vector>
  </HeadingPairs>
  <TitlesOfParts>
    <vt:vector size="22" baseType="lpstr">
      <vt:lpstr>Arial</vt:lpstr>
      <vt:lpstr>Avenir Light</vt:lpstr>
      <vt:lpstr>Calibri</vt:lpstr>
      <vt:lpstr>Calibri Light</vt:lpstr>
      <vt:lpstr>Office-tema</vt:lpstr>
      <vt:lpstr>PowerPoint-præsentation</vt:lpstr>
      <vt:lpstr>Vi skal lære at reparere i dag!</vt:lpstr>
      <vt:lpstr>Plan for i dag</vt:lpstr>
      <vt:lpstr>PowerPoint-præsentation</vt:lpstr>
      <vt:lpstr>Hvorfor skal man reparere?</vt:lpstr>
      <vt:lpstr>Hvad skal I reparere i dag?</vt:lpstr>
      <vt:lpstr>Hvordan reparerer man tøj?</vt:lpstr>
      <vt:lpstr>Hvordan reparerer man tøj?</vt:lpstr>
      <vt:lpstr>Hvilke redskaber bruger man?</vt:lpstr>
      <vt:lpstr>Typer af redskaber til at reparere tøj</vt:lpstr>
      <vt:lpstr>Hvordan reparerer man tøj?</vt:lpstr>
      <vt:lpstr>Reparationsprocessen</vt:lpstr>
      <vt:lpstr>Fejlgrupper</vt:lpstr>
      <vt:lpstr>Instrukser – hvad skal I gøre nu?</vt:lpstr>
      <vt:lpstr>PowerPoint-præsentation</vt:lpstr>
      <vt:lpstr>Opsamling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Nikoline Sander Jensen</dc:creator>
  <cp:lastModifiedBy>Sophia Ruiz-Diaz Møller</cp:lastModifiedBy>
  <cp:revision>3</cp:revision>
  <dcterms:created xsi:type="dcterms:W3CDTF">2024-04-16T08:15:41Z</dcterms:created>
  <dcterms:modified xsi:type="dcterms:W3CDTF">2026-07-06T10:42:47Z</dcterms:modified>
</cp:coreProperties>
</file>