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97" r:id="rId5"/>
    <p:sldId id="259" r:id="rId6"/>
    <p:sldId id="285" r:id="rId7"/>
    <p:sldId id="266" r:id="rId8"/>
    <p:sldId id="295" r:id="rId9"/>
    <p:sldId id="294" r:id="rId10"/>
    <p:sldId id="278" r:id="rId11"/>
    <p:sldId id="298" r:id="rId12"/>
    <p:sldId id="299" r:id="rId13"/>
    <p:sldId id="292" r:id="rId14"/>
    <p:sldId id="275" r:id="rId15"/>
    <p:sldId id="284" r:id="rId16"/>
    <p:sldId id="300" r:id="rId17"/>
    <p:sldId id="291" r:id="rId18"/>
    <p:sldId id="301" r:id="rId1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7300"/>
    <a:srgbClr val="F6F6F6"/>
    <a:srgbClr val="F7F5F6"/>
    <a:srgbClr val="134181"/>
    <a:srgbClr val="EEEAEE"/>
    <a:srgbClr val="2F559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a Ruiz-Diaz Møller" userId="0aa68a7b-4cf8-4482-aa0a-d7a10d14ed87" providerId="ADAL" clId="{46F46EA9-9763-423B-8DF7-CB038B89F7CB}"/>
    <pc:docChg chg="modSld">
      <pc:chgData name="Sophia Ruiz-Diaz Møller" userId="0aa68a7b-4cf8-4482-aa0a-d7a10d14ed87" providerId="ADAL" clId="{46F46EA9-9763-423B-8DF7-CB038B89F7CB}" dt="2026-06-15T10:47:10.190" v="71" actId="1076"/>
      <pc:docMkLst>
        <pc:docMk/>
      </pc:docMkLst>
      <pc:sldChg chg="modSp mod">
        <pc:chgData name="Sophia Ruiz-Diaz Møller" userId="0aa68a7b-4cf8-4482-aa0a-d7a10d14ed87" providerId="ADAL" clId="{46F46EA9-9763-423B-8DF7-CB038B89F7CB}" dt="2026-06-15T07:59:49.361" v="53" actId="20577"/>
        <pc:sldMkLst>
          <pc:docMk/>
          <pc:sldMk cId="1762386489" sldId="292"/>
        </pc:sldMkLst>
        <pc:spChg chg="mod">
          <ac:chgData name="Sophia Ruiz-Diaz Møller" userId="0aa68a7b-4cf8-4482-aa0a-d7a10d14ed87" providerId="ADAL" clId="{46F46EA9-9763-423B-8DF7-CB038B89F7CB}" dt="2026-06-15T07:59:37.873" v="30" actId="20577"/>
          <ac:spMkLst>
            <pc:docMk/>
            <pc:sldMk cId="1762386489" sldId="292"/>
            <ac:spMk id="5" creationId="{8897EE91-69CD-CB19-CFB5-E8C71419917B}"/>
          </ac:spMkLst>
        </pc:spChg>
        <pc:spChg chg="mod">
          <ac:chgData name="Sophia Ruiz-Diaz Møller" userId="0aa68a7b-4cf8-4482-aa0a-d7a10d14ed87" providerId="ADAL" clId="{46F46EA9-9763-423B-8DF7-CB038B89F7CB}" dt="2026-06-15T07:59:49.361" v="53" actId="20577"/>
          <ac:spMkLst>
            <pc:docMk/>
            <pc:sldMk cId="1762386489" sldId="292"/>
            <ac:spMk id="13" creationId="{BF000BB1-20D1-F6B5-CD4A-C47FF079E190}"/>
          </ac:spMkLst>
        </pc:spChg>
      </pc:sldChg>
      <pc:sldChg chg="modSp mod">
        <pc:chgData name="Sophia Ruiz-Diaz Møller" userId="0aa68a7b-4cf8-4482-aa0a-d7a10d14ed87" providerId="ADAL" clId="{46F46EA9-9763-423B-8DF7-CB038B89F7CB}" dt="2026-06-15T10:47:10.190" v="71" actId="1076"/>
        <pc:sldMkLst>
          <pc:docMk/>
          <pc:sldMk cId="4201921543" sldId="297"/>
        </pc:sldMkLst>
        <pc:spChg chg="mod">
          <ac:chgData name="Sophia Ruiz-Diaz Møller" userId="0aa68a7b-4cf8-4482-aa0a-d7a10d14ed87" providerId="ADAL" clId="{46F46EA9-9763-423B-8DF7-CB038B89F7CB}" dt="2026-06-15T10:41:24.882" v="70" actId="20577"/>
          <ac:spMkLst>
            <pc:docMk/>
            <pc:sldMk cId="4201921543" sldId="297"/>
            <ac:spMk id="3" creationId="{CDE28A1A-6AB7-C61E-2DAA-0CAFB3F93223}"/>
          </ac:spMkLst>
        </pc:spChg>
        <pc:picChg chg="mod">
          <ac:chgData name="Sophia Ruiz-Diaz Møller" userId="0aa68a7b-4cf8-4482-aa0a-d7a10d14ed87" providerId="ADAL" clId="{46F46EA9-9763-423B-8DF7-CB038B89F7CB}" dt="2026-06-15T10:47:10.190" v="71" actId="1076"/>
          <ac:picMkLst>
            <pc:docMk/>
            <pc:sldMk cId="4201921543" sldId="297"/>
            <ac:picMk id="12" creationId="{42EA16C7-32E1-6870-A530-405448642C4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DE0B8-DC9D-41DD-A487-5C67829E989F}" type="datetimeFigureOut">
              <a:rPr lang="da-DK" smtClean="0"/>
              <a:t>15-06-2026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3BA03-908A-4CB7-93BB-CEFAB627DC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4834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F6495-78ED-11B9-D8D5-9F46C02DE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CB75A300-9EE0-A6D5-05F2-83E7A74EF3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8463E0F9-E027-B5B1-53BE-2BC11BA4A5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8D49265-B501-B9B0-F5AC-86693699A3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3BA03-908A-4CB7-93BB-CEFAB627DC74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0550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A31F2-0215-D720-0102-8FC219A4F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A8A7AA25-DF44-CDDB-F054-6E3B828A49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65F3DD04-E2AB-40EB-DA2A-82A63FA06E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Pas på at dele ikke bliver væk (magnetskål)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ACC50E3-1645-D769-EC4B-D11C58D81F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3BA03-908A-4CB7-93BB-CEFAB627DC74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9715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3BA03-908A-4CB7-93BB-CEFAB627DC74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9960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715C4-B982-71C1-4468-C61E85730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BE0AD97A-53CC-E765-F6BA-ACC77EDD98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E9ECA0BF-4000-0D15-824D-16564F2986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a-DK"/>
              <a:t>Nogle udfordringer, som eleverne kan møde på deres vej, er bl.a. lim- og loddet samlinger, hvorfor de ikke kan adskille delene/komponenterne fra hinanden. Her må eleverne klippe det over med trænger. </a:t>
            </a:r>
          </a:p>
          <a:p>
            <a:pPr algn="l"/>
            <a:r>
              <a:rPr lang="da-DK"/>
              <a:t>Derudover kan skruer gemme sig under klistermærker. Prøv at guide eleverne til selv at undersøgelse dette. 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90DF993-520C-C86B-F9A2-860C99921B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3BA03-908A-4CB7-93BB-CEFAB627DC74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1306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4F4C2-7B32-0246-82DB-C009E957C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A0588C60-330D-E8AB-9EC0-2F3A08C105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02FB8871-3288-6DCC-35E1-81C288502C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A476635-35AC-B34C-372A-0B907FDE59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3BA03-908A-4CB7-93BB-CEFAB627DC74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7989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3BA03-908A-4CB7-93BB-CEFAB627DC74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106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CEB34-4853-F209-01F8-E2424769C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2259BFC8-96A8-BAFF-FCA9-8D0B3C9FEC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0C35EFE9-D84F-CB1B-ECA1-C6BB2BDB47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a-DK"/>
              <a:t>Sikkerhed vigtigt, da man risikerer at få mange volt strøm igennem kroppen og det gør rigtig ondt = farligt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52F6EDA-A866-1C30-582B-F408DEA485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3BA03-908A-4CB7-93BB-CEFAB627DC74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4173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3BA03-908A-4CB7-93BB-CEFAB627DC74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7034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31311-AB8E-69ED-FF74-830C37EBA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67CE2D71-16F0-0F68-EDF7-F489628BBB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AC949243-29CE-9FBB-6F46-AFB7E9F762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AC97C3D-E47A-3C96-9B90-FEC60F97BE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3BA03-908A-4CB7-93BB-CEFAB627DC74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695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7F3A9-F133-053B-97B0-A6D686A7C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E1686707-E057-9DCF-A723-1ECC1B7336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2C071A9E-9CCB-E495-93D8-2567AA6B1B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AAFE14E-85F4-40C0-CF7B-E6C6F79135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3BA03-908A-4CB7-93BB-CEFAB627DC74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7773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1CB37-B47B-2948-E04E-A9F1D6EF0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BF5E0307-DC1E-911A-9CC4-1C70C8A624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DB3785DE-6A3B-FFCB-1295-C3EA360C16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0C47799-7194-DA46-5EE0-BC330B5EEB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3BA03-908A-4CB7-93BB-CEFAB627DC74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0750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F7BBA-8C66-A99A-B527-F2B6F457F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6DF30B4F-84A7-8A48-0B49-C3D33009C0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A7F67244-173F-65A8-B9AF-4687992098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/>
              <a:t>Skruetrækker: Forskellige skruehoved. Man kan tjekke type af bit/hoved på siden af skruetrækker eller inde i pakke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/>
              <a:t>Mobilværktøj: Bruges til meget små skruer, derudover er der redskaber til at adskille skjulte samlinger (ex. plekter).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/>
              <a:t>Magnetskål: Bruges til at holde styr på alle delene/komponenterne </a:t>
            </a:r>
          </a:p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D920092-92A5-BD04-5B49-1941F54ED2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3BA03-908A-4CB7-93BB-CEFAB627DC74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0023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5AE14-0675-392A-0DA1-85F8BD294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397618EB-F3BE-D7FF-1496-E109454D13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9A034E8E-AF5E-C07C-0D5B-7C68A25826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E156504-EE4E-1DD2-23C2-1497761861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3BA03-908A-4CB7-93BB-CEFAB627DC74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9374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DB0A93-C518-C51B-4440-7A19C5E6D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5160CBB-BD88-4725-5FBF-7095365F4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F5A1916-DAEC-B056-1BE6-2C7722EE4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0D450-4793-4134-998F-EB483E7526D4}" type="datetime1">
              <a:rPr lang="da-DK" smtClean="0"/>
              <a:t>15-06-2026</a:t>
            </a:fld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2971A0E-5A62-F254-9C4D-A1AD3F063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algn="ctr"/>
            <a:fld id="{597B9497-67A8-4F24-9167-BE4E9DB4166F}" type="slidenum">
              <a:rPr lang="da-DK" smtClean="0"/>
              <a:pPr algn="ctr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8146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4E7112-5201-7D20-A1CD-783D99C75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8A36225-16BF-63C2-41E4-FB4D2A506E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E1DFE58-F091-0F42-D5C6-CC0A820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EA1C7-2FDE-42B7-BCCE-D2C14ACCD1AD}" type="datetime1">
              <a:rPr lang="da-DK" smtClean="0"/>
              <a:t>15-06-2026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5ADB279-9CF7-9D75-F014-051EA9172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5787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5F23186-7496-C060-B683-D3FC455961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923A83F-E65D-F4BA-9B86-D59EA3BA8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F6A58B5-96EB-5177-3B3C-F7DDEA7B8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FD3F-6917-4A72-BA9D-B4985920B281}" type="datetime1">
              <a:rPr lang="da-DK" smtClean="0"/>
              <a:t>15-06-2026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F3C6017-AFAA-3DA2-A03F-B2D4A0F76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490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72BBD2-BB95-2CD3-1C05-3CCDE4BE8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208BB03-1365-7379-4047-148DD23FE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3A2DE55-E7F1-E7D7-4191-8105C4C65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1D1C-D8FE-4C4F-9B11-B0BB5314DA83}" type="datetime1">
              <a:rPr lang="da-DK" smtClean="0"/>
              <a:t>15-06-2026</a:t>
            </a:fld>
            <a:endParaRPr lang="da-DK"/>
          </a:p>
        </p:txBody>
      </p:sp>
      <p:sp>
        <p:nvSpPr>
          <p:cNvPr id="7" name="Pladsholder til slidenummer 5">
            <a:extLst>
              <a:ext uri="{FF2B5EF4-FFF2-40B4-BE49-F238E27FC236}">
                <a16:creationId xmlns:a16="http://schemas.microsoft.com/office/drawing/2014/main" id="{B2A0E8BC-6A8C-74D6-C6A3-5CDCA37A8D2E}"/>
              </a:ext>
            </a:extLst>
          </p:cNvPr>
          <p:cNvSpPr txBox="1">
            <a:spLocks/>
          </p:cNvSpPr>
          <p:nvPr userDrawn="1"/>
        </p:nvSpPr>
        <p:spPr>
          <a:xfrm>
            <a:off x="47244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97B9497-67A8-4F24-9167-BE4E9DB4166F}" type="slidenum">
              <a:rPr lang="da-DK" smtClean="0"/>
              <a:pPr algn="ctr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8312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DEBC65-E7E9-A31B-6D11-7FC846C0B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B4F3119-BDE0-04CA-7692-EADFAC757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B812834-F6DB-15E2-860A-B68623D5B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3697-170F-4A0D-AB31-792615B8A154}" type="datetime1">
              <a:rPr lang="da-DK" smtClean="0"/>
              <a:t>15-06-2026</a:t>
            </a:fld>
            <a:endParaRPr lang="da-DK"/>
          </a:p>
        </p:txBody>
      </p:sp>
      <p:sp>
        <p:nvSpPr>
          <p:cNvPr id="7" name="Pladsholder til slidenummer 5">
            <a:extLst>
              <a:ext uri="{FF2B5EF4-FFF2-40B4-BE49-F238E27FC236}">
                <a16:creationId xmlns:a16="http://schemas.microsoft.com/office/drawing/2014/main" id="{A10AB555-A80F-1B89-BB35-4011A4C2B0E9}"/>
              </a:ext>
            </a:extLst>
          </p:cNvPr>
          <p:cNvSpPr txBox="1">
            <a:spLocks/>
          </p:cNvSpPr>
          <p:nvPr userDrawn="1"/>
        </p:nvSpPr>
        <p:spPr>
          <a:xfrm>
            <a:off x="47244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97B9497-67A8-4F24-9167-BE4E9DB4166F}" type="slidenum">
              <a:rPr lang="da-DK" smtClean="0"/>
              <a:pPr algn="ctr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448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5AB76-6D99-0F0C-A9CC-C2C1A6E37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EA1D892-94A0-4B98-22A4-94E9454D01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E50CFB8-917B-C7EA-E09F-9FA50A331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61CED27-330A-6849-AFA8-22F502923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E63F-44A6-405E-B06D-D004F1FC50BD}" type="datetime1">
              <a:rPr lang="da-DK" smtClean="0"/>
              <a:t>15-06-2026</a:t>
            </a:fld>
            <a:endParaRPr lang="da-DK"/>
          </a:p>
        </p:txBody>
      </p:sp>
      <p:sp>
        <p:nvSpPr>
          <p:cNvPr id="8" name="Pladsholder til slidenummer 5">
            <a:extLst>
              <a:ext uri="{FF2B5EF4-FFF2-40B4-BE49-F238E27FC236}">
                <a16:creationId xmlns:a16="http://schemas.microsoft.com/office/drawing/2014/main" id="{8DA5F5CA-B836-0110-193B-0A62F2477AC0}"/>
              </a:ext>
            </a:extLst>
          </p:cNvPr>
          <p:cNvSpPr txBox="1">
            <a:spLocks/>
          </p:cNvSpPr>
          <p:nvPr userDrawn="1"/>
        </p:nvSpPr>
        <p:spPr>
          <a:xfrm>
            <a:off x="47244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97B9497-67A8-4F24-9167-BE4E9DB4166F}" type="slidenum">
              <a:rPr lang="da-DK" smtClean="0"/>
              <a:pPr algn="ctr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1680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DBDEC6-A93E-38CC-4C9D-F37D88295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26CE9A1-DBD9-4CFD-23EC-2DC69E452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87763D6-E114-1637-0543-1B1D1CD6F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F392806-0B2D-CD8B-D408-32F9FC1E8A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EBFCFEA-8A14-E445-60DA-05C3DA3004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95B4177C-B22C-CE20-579B-93EBABACD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7BF1-4E75-45F9-8FFF-F3DB3725C961}" type="datetime1">
              <a:rPr lang="da-DK" smtClean="0"/>
              <a:t>15-06-2026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6615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C9517B-5846-DCC7-6034-00729BF6F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2AC76BE-E9F3-9B7C-4195-95DE9DAF9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D705-7427-4603-8569-D36526548A60}" type="datetime1">
              <a:rPr lang="da-DK" smtClean="0"/>
              <a:t>15-06-2026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CD29E18-41A6-7A7D-EC12-E318A7C83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1706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D1D8717-E6DB-AD30-3C5D-B1E639D84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2199-3EC6-464F-AA7A-610782884FF8}" type="datetime1">
              <a:rPr lang="da-DK" smtClean="0"/>
              <a:t>15-06-2026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CFC2BC6-5304-B768-ACE3-0CE054A38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306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3C944E-77FD-A050-E395-D9BD1EFDF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2E34617-C893-C57E-09A9-57146E771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4013A69-00D3-90A2-7FE7-0C3FF8910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D4E156F-C5B5-559F-432F-E4BE1BD5D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F9B0-36B5-4327-ACBD-CA4357181059}" type="datetime1">
              <a:rPr lang="da-DK" smtClean="0"/>
              <a:t>15-06-2026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08B4C36-6986-D06E-82CC-AB2854B74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9296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1CC192-2018-33B0-1B60-B365BDC6F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D524AEE-C831-8EC6-D94D-ED3190301C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2D119E1-5B56-983F-2274-25934F9E0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076AB47-4E0E-153D-AF2E-3BD0EC31E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BCCD-3035-409A-8B1D-85FAF66A0B9A}" type="datetime1">
              <a:rPr lang="da-DK" smtClean="0"/>
              <a:t>15-06-2026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15E8411-1CFD-5BF3-1F9D-038BCA0E1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7857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1E8DF07-8368-C732-88C7-8875A774D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0F83CBE-E233-A3CD-E93E-93908B7D1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64BD896-9B36-71A9-BFAC-89B07FD262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4F1A2-64D6-4050-B9EF-2EE9432FE49E}" type="datetime1">
              <a:rPr lang="da-DK" smtClean="0"/>
              <a:t>15-06-2026</a:t>
            </a:fld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7CEDFDA-3234-C47A-6FA6-76B6C19D6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597B9497-67A8-4F24-9167-BE4E9DB4166F}" type="slidenum">
              <a:rPr lang="da-DK" smtClean="0"/>
              <a:pPr algn="ctr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950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3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24.jpeg"/><Relationship Id="rId5" Type="http://schemas.openxmlformats.org/officeDocument/2006/relationships/image" Target="../media/image2.png"/><Relationship Id="rId10" Type="http://schemas.openxmlformats.org/officeDocument/2006/relationships/image" Target="../media/image23.jpeg"/><Relationship Id="rId4" Type="http://schemas.openxmlformats.org/officeDocument/2006/relationships/image" Target="../media/image19.pn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9BE12-EA60-3F1A-1AD4-5B5AAB2C4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>
            <a:extLst>
              <a:ext uri="{FF2B5EF4-FFF2-40B4-BE49-F238E27FC236}">
                <a16:creationId xmlns:a16="http://schemas.microsoft.com/office/drawing/2014/main" id="{42EA16C7-32E1-6870-A530-405448642C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03" y="975098"/>
            <a:ext cx="9099243" cy="6225797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9DADF51E-D484-2A8E-F974-9D089002BC4E}"/>
              </a:ext>
            </a:extLst>
          </p:cNvPr>
          <p:cNvSpPr txBox="1">
            <a:spLocks/>
          </p:cNvSpPr>
          <p:nvPr/>
        </p:nvSpPr>
        <p:spPr>
          <a:xfrm>
            <a:off x="847539" y="330112"/>
            <a:ext cx="9239436" cy="11969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5400" b="1" dirty="0">
                <a:solidFill>
                  <a:srgbClr val="C07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Adskil hverdagsteknologier</a:t>
            </a:r>
            <a:endParaRPr lang="da-DK" sz="5400" dirty="0">
              <a:solidFill>
                <a:srgbClr val="C07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CDE28A1A-6AB7-C61E-2DAA-0CAFB3F93223}"/>
              </a:ext>
            </a:extLst>
          </p:cNvPr>
          <p:cNvSpPr txBox="1"/>
          <p:nvPr/>
        </p:nvSpPr>
        <p:spPr>
          <a:xfrm>
            <a:off x="847539" y="1756120"/>
            <a:ext cx="6705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rgbClr val="C07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 Repair Camps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B65E00CA-6A7A-EDDF-DC9D-9A75599E6C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6002383"/>
            <a:ext cx="1014630" cy="737392"/>
          </a:xfrm>
          <a:prstGeom prst="rect">
            <a:avLst/>
          </a:prstGeom>
        </p:spPr>
      </p:pic>
      <p:pic>
        <p:nvPicPr>
          <p:cNvPr id="14" name="Picture 2" descr="CFU får nyt logo">
            <a:extLst>
              <a:ext uri="{FF2B5EF4-FFF2-40B4-BE49-F238E27FC236}">
                <a16:creationId xmlns:a16="http://schemas.microsoft.com/office/drawing/2014/main" id="{EE1EA70A-B04F-14D9-7389-587535A75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652" y="6134983"/>
            <a:ext cx="636251" cy="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4F43D1F9-0978-8C60-E198-363DCC27BC7F}"/>
              </a:ext>
            </a:extLst>
          </p:cNvPr>
          <p:cNvSpPr txBox="1"/>
          <p:nvPr/>
        </p:nvSpPr>
        <p:spPr>
          <a:xfrm>
            <a:off x="1852830" y="6196435"/>
            <a:ext cx="185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B55B4A1-8799-3545-CB79-2FC7E6095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9497-67A8-4F24-9167-BE4E9DB4166F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1921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BB23D-A999-575E-F6B5-FCA23EDE1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E0C01F-7088-864F-741F-70BAC5946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>
                <a:solidFill>
                  <a:srgbClr val="C07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Adskillelsesprocessen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439AA6DF-44FB-FC58-C72F-9A3196D1FE4F}"/>
              </a:ext>
            </a:extLst>
          </p:cNvPr>
          <p:cNvSpPr txBox="1"/>
          <p:nvPr/>
        </p:nvSpPr>
        <p:spPr>
          <a:xfrm>
            <a:off x="596198" y="4489450"/>
            <a:ext cx="1781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>
                <a:latin typeface="Arial" panose="020B0604020202020204" pitchFamily="34" charset="0"/>
                <a:cs typeface="Arial" panose="020B0604020202020204" pitchFamily="34" charset="0"/>
              </a:rPr>
              <a:t>Find ud af hvordan produktet åbnes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401AD702-3732-4D93-522C-4DA2264BBD40}"/>
              </a:ext>
            </a:extLst>
          </p:cNvPr>
          <p:cNvSpPr txBox="1"/>
          <p:nvPr/>
        </p:nvSpPr>
        <p:spPr>
          <a:xfrm>
            <a:off x="5311745" y="4504690"/>
            <a:ext cx="1746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>
                <a:latin typeface="Arial" panose="020B0604020202020204" pitchFamily="34" charset="0"/>
                <a:cs typeface="Arial" panose="020B0604020202020204" pitchFamily="34" charset="0"/>
              </a:rPr>
              <a:t>Adskil produkt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8897EE91-69CD-CB19-CFB5-E8C71419917B}"/>
              </a:ext>
            </a:extLst>
          </p:cNvPr>
          <p:cNvSpPr txBox="1"/>
          <p:nvPr/>
        </p:nvSpPr>
        <p:spPr>
          <a:xfrm>
            <a:off x="7722593" y="4489450"/>
            <a:ext cx="14289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 dirty="0">
                <a:latin typeface="Arial" panose="020B0604020202020204" pitchFamily="34" charset="0"/>
                <a:cs typeface="Arial" panose="020B0604020202020204" pitchFamily="34" charset="0"/>
              </a:rPr>
              <a:t>Søg på nettet, hvad produktets dele hedder</a:t>
            </a:r>
          </a:p>
        </p:txBody>
      </p:sp>
      <p:cxnSp>
        <p:nvCxnSpPr>
          <p:cNvPr id="11" name="Lige pilforbindelse 10">
            <a:extLst>
              <a:ext uri="{FF2B5EF4-FFF2-40B4-BE49-F238E27FC236}">
                <a16:creationId xmlns:a16="http://schemas.microsoft.com/office/drawing/2014/main" id="{781414F5-8EB0-F2F9-2021-A7625DAE0E03}"/>
              </a:ext>
            </a:extLst>
          </p:cNvPr>
          <p:cNvCxnSpPr>
            <a:cxnSpLocks/>
          </p:cNvCxnSpPr>
          <p:nvPr/>
        </p:nvCxnSpPr>
        <p:spPr>
          <a:xfrm>
            <a:off x="2289924" y="4674958"/>
            <a:ext cx="32766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felt 5">
            <a:extLst>
              <a:ext uri="{FF2B5EF4-FFF2-40B4-BE49-F238E27FC236}">
                <a16:creationId xmlns:a16="http://schemas.microsoft.com/office/drawing/2014/main" id="{7BE32DE1-15B9-4E86-E5E1-22831532AE7F}"/>
              </a:ext>
            </a:extLst>
          </p:cNvPr>
          <p:cNvSpPr txBox="1"/>
          <p:nvPr/>
        </p:nvSpPr>
        <p:spPr>
          <a:xfrm>
            <a:off x="2593248" y="4490292"/>
            <a:ext cx="2132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>
                <a:latin typeface="Arial" panose="020B0604020202020204" pitchFamily="34" charset="0"/>
                <a:cs typeface="Arial" panose="020B0604020202020204" pitchFamily="34" charset="0"/>
              </a:rPr>
              <a:t>Find værktøj</a:t>
            </a:r>
          </a:p>
        </p:txBody>
      </p:sp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6FB13223-D064-4AE2-F0F3-4F73A2C4E3AC}"/>
              </a:ext>
            </a:extLst>
          </p:cNvPr>
          <p:cNvCxnSpPr>
            <a:cxnSpLocks/>
          </p:cNvCxnSpPr>
          <p:nvPr/>
        </p:nvCxnSpPr>
        <p:spPr>
          <a:xfrm>
            <a:off x="4726060" y="4674958"/>
            <a:ext cx="32766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pilforbindelse 15">
            <a:extLst>
              <a:ext uri="{FF2B5EF4-FFF2-40B4-BE49-F238E27FC236}">
                <a16:creationId xmlns:a16="http://schemas.microsoft.com/office/drawing/2014/main" id="{6F85B9F8-A6C8-E987-5D04-57D8A6F5D619}"/>
              </a:ext>
            </a:extLst>
          </p:cNvPr>
          <p:cNvCxnSpPr>
            <a:cxnSpLocks/>
          </p:cNvCxnSpPr>
          <p:nvPr/>
        </p:nvCxnSpPr>
        <p:spPr>
          <a:xfrm>
            <a:off x="7338756" y="4674958"/>
            <a:ext cx="32766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pilforbindelse 11">
            <a:extLst>
              <a:ext uri="{FF2B5EF4-FFF2-40B4-BE49-F238E27FC236}">
                <a16:creationId xmlns:a16="http://schemas.microsoft.com/office/drawing/2014/main" id="{5D9DAC39-EDFD-BE4D-CBD8-1C2AB213359F}"/>
              </a:ext>
            </a:extLst>
          </p:cNvPr>
          <p:cNvCxnSpPr>
            <a:cxnSpLocks/>
          </p:cNvCxnSpPr>
          <p:nvPr/>
        </p:nvCxnSpPr>
        <p:spPr>
          <a:xfrm>
            <a:off x="9348772" y="4674958"/>
            <a:ext cx="32766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felt 12">
            <a:extLst>
              <a:ext uri="{FF2B5EF4-FFF2-40B4-BE49-F238E27FC236}">
                <a16:creationId xmlns:a16="http://schemas.microsoft.com/office/drawing/2014/main" id="{BF000BB1-20D1-F6B5-CD4A-C47FF079E190}"/>
              </a:ext>
            </a:extLst>
          </p:cNvPr>
          <p:cNvSpPr txBox="1"/>
          <p:nvPr/>
        </p:nvSpPr>
        <p:spPr>
          <a:xfrm>
            <a:off x="9968558" y="4504690"/>
            <a:ext cx="1428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 dirty="0">
                <a:latin typeface="Arial" panose="020B0604020202020204" pitchFamily="34" charset="0"/>
                <a:cs typeface="Arial" panose="020B0604020202020204" pitchFamily="34" charset="0"/>
              </a:rPr>
              <a:t>Lim dele på planche og skriv navne på dele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8478CD58-E725-3818-66B0-B91C648234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413" y="4540987"/>
            <a:ext cx="493674" cy="287859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01BACF16-736B-FD16-CBB4-A29790AAF4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744" y="4540987"/>
            <a:ext cx="493674" cy="287859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670CF56D-C210-CAF3-11F5-3C63925BE3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175" y="4540987"/>
            <a:ext cx="493674" cy="287859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7CBF04CA-A519-1727-B936-1278BF1F08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055" y="4540987"/>
            <a:ext cx="493674" cy="287859"/>
          </a:xfrm>
          <a:prstGeom prst="rect">
            <a:avLst/>
          </a:prstGeom>
        </p:spPr>
      </p:pic>
      <p:pic>
        <p:nvPicPr>
          <p:cNvPr id="24" name="Billede 23">
            <a:extLst>
              <a:ext uri="{FF2B5EF4-FFF2-40B4-BE49-F238E27FC236}">
                <a16:creationId xmlns:a16="http://schemas.microsoft.com/office/drawing/2014/main" id="{64AD182C-1A21-9949-2ACA-6941F524A5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697" y="6027794"/>
            <a:ext cx="1014630" cy="737392"/>
          </a:xfrm>
          <a:prstGeom prst="rect">
            <a:avLst/>
          </a:prstGeom>
        </p:spPr>
      </p:pic>
      <p:pic>
        <p:nvPicPr>
          <p:cNvPr id="26" name="Picture 2" descr="CFU får nyt logo">
            <a:extLst>
              <a:ext uri="{FF2B5EF4-FFF2-40B4-BE49-F238E27FC236}">
                <a16:creationId xmlns:a16="http://schemas.microsoft.com/office/drawing/2014/main" id="{85D4A4AC-06D8-E0CD-6E56-48729ABE9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149" y="6134983"/>
            <a:ext cx="636251" cy="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kstfelt 26">
            <a:extLst>
              <a:ext uri="{FF2B5EF4-FFF2-40B4-BE49-F238E27FC236}">
                <a16:creationId xmlns:a16="http://schemas.microsoft.com/office/drawing/2014/main" id="{0B01FB16-EB19-2BC4-4454-CA34EC5766BD}"/>
              </a:ext>
            </a:extLst>
          </p:cNvPr>
          <p:cNvSpPr txBox="1"/>
          <p:nvPr/>
        </p:nvSpPr>
        <p:spPr>
          <a:xfrm>
            <a:off x="10712327" y="6196435"/>
            <a:ext cx="185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19CBE744-4F01-3E6A-1E93-5DFDE5E0B86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57" y="2879306"/>
            <a:ext cx="1503031" cy="1346517"/>
          </a:xfrm>
          <a:prstGeom prst="rect">
            <a:avLst/>
          </a:prstGeom>
        </p:spPr>
      </p:pic>
      <p:pic>
        <p:nvPicPr>
          <p:cNvPr id="29" name="Billede 28">
            <a:extLst>
              <a:ext uri="{FF2B5EF4-FFF2-40B4-BE49-F238E27FC236}">
                <a16:creationId xmlns:a16="http://schemas.microsoft.com/office/drawing/2014/main" id="{32357AFE-B60F-4BA1-4DF4-20CC523298B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498" y="2656281"/>
            <a:ext cx="1896004" cy="1523575"/>
          </a:xfrm>
          <a:prstGeom prst="rect">
            <a:avLst/>
          </a:prstGeom>
        </p:spPr>
      </p:pic>
      <p:pic>
        <p:nvPicPr>
          <p:cNvPr id="30" name="Billede 29" descr="Et billede, der indeholder tekst, håndskrift, tegning, indendørs&#10;&#10;AI-genereret indhold kan være ukorrekt.">
            <a:extLst>
              <a:ext uri="{FF2B5EF4-FFF2-40B4-BE49-F238E27FC236}">
                <a16:creationId xmlns:a16="http://schemas.microsoft.com/office/drawing/2014/main" id="{E1AB0449-8EAD-3B55-49F6-32DEBC894A7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156" y="2095781"/>
            <a:ext cx="1650341" cy="21009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Billede 31">
            <a:extLst>
              <a:ext uri="{FF2B5EF4-FFF2-40B4-BE49-F238E27FC236}">
                <a16:creationId xmlns:a16="http://schemas.microsoft.com/office/drawing/2014/main" id="{2D839E1F-C8E6-22F6-0855-4A4F36FB95A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30" y="3111798"/>
            <a:ext cx="1924745" cy="1443559"/>
          </a:xfrm>
          <a:prstGeom prst="rect">
            <a:avLst/>
          </a:prstGeom>
        </p:spPr>
      </p:pic>
      <p:pic>
        <p:nvPicPr>
          <p:cNvPr id="34" name="Billede 33">
            <a:extLst>
              <a:ext uri="{FF2B5EF4-FFF2-40B4-BE49-F238E27FC236}">
                <a16:creationId xmlns:a16="http://schemas.microsoft.com/office/drawing/2014/main" id="{7B43D3A4-6B19-CD67-9A60-194067E672A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486" y="2116088"/>
            <a:ext cx="1970335" cy="1477751"/>
          </a:xfrm>
          <a:prstGeom prst="rect">
            <a:avLst/>
          </a:prstGeom>
        </p:spPr>
      </p:pic>
      <p:pic>
        <p:nvPicPr>
          <p:cNvPr id="38" name="Billede 37">
            <a:extLst>
              <a:ext uri="{FF2B5EF4-FFF2-40B4-BE49-F238E27FC236}">
                <a16:creationId xmlns:a16="http://schemas.microsoft.com/office/drawing/2014/main" id="{FB915582-87EA-5315-2DD1-B196B33E008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9626" y="2292650"/>
            <a:ext cx="1962164" cy="195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86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D4074C52-A2F1-EFBD-5CAC-67F79C113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a-DK" b="1">
                <a:solidFill>
                  <a:srgbClr val="C07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Hvad hedder delene?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5293F32D-6333-CDA3-DB16-A7625C655450}"/>
              </a:ext>
            </a:extLst>
          </p:cNvPr>
          <p:cNvSpPr txBox="1"/>
          <p:nvPr/>
        </p:nvSpPr>
        <p:spPr>
          <a:xfrm>
            <a:off x="838200" y="1506022"/>
            <a:ext cx="9804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>
                <a:latin typeface="Arial" panose="020B0604020202020204" pitchFamily="34" charset="0"/>
                <a:cs typeface="Arial" panose="020B0604020202020204" pitchFamily="34" charset="0"/>
              </a:rPr>
              <a:t>Når I skal finde ud af, hvad de forskellige dele hedder, må I gerne bruge internettet. I kan prøve at </a:t>
            </a:r>
            <a:r>
              <a:rPr lang="da-DK">
                <a:solidFill>
                  <a:srgbClr val="C07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søge på disse ord</a:t>
            </a:r>
            <a:r>
              <a:rPr lang="da-DK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da-DK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da-DK">
                <a:solidFill>
                  <a:srgbClr val="C07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De-</a:t>
            </a:r>
            <a:r>
              <a:rPr lang="da-DK" err="1">
                <a:solidFill>
                  <a:srgbClr val="C07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  <a:r>
              <a:rPr lang="da-DK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>
                <a:latin typeface="Arial" panose="020B0604020202020204" pitchFamily="34" charset="0"/>
                <a:cs typeface="Arial" panose="020B0604020202020204" pitchFamily="34" charset="0"/>
              </a:rPr>
              <a:t>[product]</a:t>
            </a:r>
          </a:p>
          <a:p>
            <a:pPr marL="342900" indent="-342900">
              <a:buAutoNum type="arabicPeriod"/>
            </a:pPr>
            <a:r>
              <a:rPr lang="da-DK" err="1">
                <a:solidFill>
                  <a:srgbClr val="C07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Disassembly</a:t>
            </a:r>
            <a:r>
              <a:rPr lang="da-DK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>
                <a:latin typeface="Arial" panose="020B0604020202020204" pitchFamily="34" charset="0"/>
                <a:cs typeface="Arial" panose="020B0604020202020204" pitchFamily="34" charset="0"/>
              </a:rPr>
              <a:t>[product]</a:t>
            </a:r>
          </a:p>
          <a:p>
            <a:pPr marL="342900" indent="-342900">
              <a:buFontTx/>
              <a:buAutoNum type="arabicPeriod"/>
            </a:pPr>
            <a:r>
              <a:rPr lang="da-DK" err="1">
                <a:solidFill>
                  <a:srgbClr val="C07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Teardown</a:t>
            </a:r>
            <a:r>
              <a:rPr lang="da-DK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>
                <a:latin typeface="Arial" panose="020B0604020202020204" pitchFamily="34" charset="0"/>
                <a:cs typeface="Arial" panose="020B0604020202020204" pitchFamily="34" charset="0"/>
              </a:rPr>
              <a:t>[product]</a:t>
            </a:r>
          </a:p>
          <a:p>
            <a:pPr marL="342900" indent="-342900">
              <a:buFontTx/>
              <a:buAutoNum type="arabicPeriod"/>
            </a:pPr>
            <a:r>
              <a:rPr lang="da-DK">
                <a:solidFill>
                  <a:srgbClr val="C07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Component/parts </a:t>
            </a:r>
            <a:r>
              <a:rPr lang="da-DK" err="1">
                <a:solidFill>
                  <a:srgbClr val="C07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da-DK">
                <a:solidFill>
                  <a:srgbClr val="C07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>
                <a:latin typeface="Arial" panose="020B0604020202020204" pitchFamily="34" charset="0"/>
                <a:cs typeface="Arial" panose="020B0604020202020204" pitchFamily="34" charset="0"/>
              </a:rPr>
              <a:t>[product]</a:t>
            </a:r>
          </a:p>
          <a:p>
            <a:pPr marL="342900" indent="-342900">
              <a:buFontTx/>
              <a:buAutoNum type="arabicPeriod"/>
            </a:pPr>
            <a:endParaRPr lang="da-DK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>
                <a:latin typeface="Arial" panose="020B0604020202020204" pitchFamily="34" charset="0"/>
                <a:cs typeface="Arial" panose="020B0604020202020204" pitchFamily="34" charset="0"/>
              </a:rPr>
              <a:t>Eksempel: </a:t>
            </a:r>
            <a:r>
              <a:rPr lang="da-DK">
                <a:solidFill>
                  <a:srgbClr val="C07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Parts </a:t>
            </a:r>
            <a:r>
              <a:rPr lang="da-DK" err="1">
                <a:solidFill>
                  <a:srgbClr val="C07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da-DK">
                <a:solidFill>
                  <a:srgbClr val="C07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>
                <a:latin typeface="Arial" panose="020B0604020202020204" pitchFamily="34" charset="0"/>
                <a:cs typeface="Arial" panose="020B0604020202020204" pitchFamily="34" charset="0"/>
              </a:rPr>
              <a:t>computer </a:t>
            </a:r>
            <a:r>
              <a:rPr lang="da-DK" err="1">
                <a:latin typeface="Arial" panose="020B0604020202020204" pitchFamily="34" charset="0"/>
                <a:cs typeface="Arial" panose="020B0604020202020204" pitchFamily="34" charset="0"/>
              </a:rPr>
              <a:t>mouse</a:t>
            </a:r>
            <a:endParaRPr lang="da-D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44698EE-2360-E4F3-2AC2-ECCB3C64B5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096000" y="747010"/>
            <a:ext cx="5972455" cy="5745865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AF232D69-A4A8-7571-9C16-C064514A0C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27794"/>
            <a:ext cx="1014630" cy="737392"/>
          </a:xfrm>
          <a:prstGeom prst="rect">
            <a:avLst/>
          </a:prstGeom>
        </p:spPr>
      </p:pic>
      <p:pic>
        <p:nvPicPr>
          <p:cNvPr id="9" name="Picture 2" descr="CFU får nyt logo">
            <a:extLst>
              <a:ext uri="{FF2B5EF4-FFF2-40B4-BE49-F238E27FC236}">
                <a16:creationId xmlns:a16="http://schemas.microsoft.com/office/drawing/2014/main" id="{F40F1FDF-2B16-FC11-EFDB-997B556C2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652" y="6134983"/>
            <a:ext cx="636251" cy="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C37A8E95-E09E-0E79-4FFA-DF149DE40440}"/>
              </a:ext>
            </a:extLst>
          </p:cNvPr>
          <p:cNvSpPr txBox="1"/>
          <p:nvPr/>
        </p:nvSpPr>
        <p:spPr>
          <a:xfrm>
            <a:off x="1852830" y="6196435"/>
            <a:ext cx="185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664068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7C279-C995-E3F2-9DF6-7E80C2307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ED18D98A-C77D-9ADF-56F9-0E404BDA0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a-DK" b="1">
                <a:solidFill>
                  <a:srgbClr val="C07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Udfordringer</a:t>
            </a:r>
            <a:endParaRPr lang="da-DK">
              <a:solidFill>
                <a:srgbClr val="C07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EA7242A7-4DE5-838B-A1D3-805472D39EB2}"/>
              </a:ext>
            </a:extLst>
          </p:cNvPr>
          <p:cNvSpPr txBox="1"/>
          <p:nvPr/>
        </p:nvSpPr>
        <p:spPr>
          <a:xfrm>
            <a:off x="2711450" y="4777810"/>
            <a:ext cx="2825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>
                <a:latin typeface="Arial" panose="020B0604020202020204" pitchFamily="34" charset="0"/>
                <a:cs typeface="Arial" panose="020B0604020202020204" pitchFamily="34" charset="0"/>
              </a:rPr>
              <a:t>Usynlige samlinger &amp; limsamlinger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35192720-EEE0-1B30-DC5C-C22156C63F73}"/>
              </a:ext>
            </a:extLst>
          </p:cNvPr>
          <p:cNvSpPr txBox="1"/>
          <p:nvPr/>
        </p:nvSpPr>
        <p:spPr>
          <a:xfrm>
            <a:off x="6638925" y="4777810"/>
            <a:ext cx="282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>
                <a:latin typeface="Arial" panose="020B0604020202020204" pitchFamily="34" charset="0"/>
                <a:cs typeface="Arial" panose="020B0604020202020204" pitchFamily="34" charset="0"/>
              </a:rPr>
              <a:t>Skjulte skruer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1B590FE-D0BE-2F8A-6CAE-33DB5547C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326" y="2253996"/>
            <a:ext cx="3125349" cy="2350007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A735FF14-5802-96EF-06AD-8A6F2D0791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697" y="6027794"/>
            <a:ext cx="1014630" cy="737392"/>
          </a:xfrm>
          <a:prstGeom prst="rect">
            <a:avLst/>
          </a:prstGeom>
        </p:spPr>
      </p:pic>
      <p:pic>
        <p:nvPicPr>
          <p:cNvPr id="7" name="Picture 2" descr="CFU får nyt logo">
            <a:extLst>
              <a:ext uri="{FF2B5EF4-FFF2-40B4-BE49-F238E27FC236}">
                <a16:creationId xmlns:a16="http://schemas.microsoft.com/office/drawing/2014/main" id="{BE93AC55-1152-EFC8-B9BB-A9AC40536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149" y="6134983"/>
            <a:ext cx="636251" cy="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8CAB5AD6-DBCA-139B-1054-6B19454F0120}"/>
              </a:ext>
            </a:extLst>
          </p:cNvPr>
          <p:cNvSpPr txBox="1"/>
          <p:nvPr/>
        </p:nvSpPr>
        <p:spPr>
          <a:xfrm>
            <a:off x="10712327" y="6196435"/>
            <a:ext cx="185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36EB9E91-785E-A9A6-E40A-D6069FBAFFF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84079" y="2055343"/>
            <a:ext cx="2354467" cy="275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37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081FA22-9044-E6EC-7936-24987B62CF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757" y="892548"/>
            <a:ext cx="9099243" cy="6225797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2200DE9C-AB71-D8AE-D045-DC7FE7CC00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27794"/>
            <a:ext cx="1014630" cy="737392"/>
          </a:xfrm>
          <a:prstGeom prst="rect">
            <a:avLst/>
          </a:prstGeom>
        </p:spPr>
      </p:pic>
      <p:pic>
        <p:nvPicPr>
          <p:cNvPr id="6" name="Picture 2" descr="CFU får nyt logo">
            <a:extLst>
              <a:ext uri="{FF2B5EF4-FFF2-40B4-BE49-F238E27FC236}">
                <a16:creationId xmlns:a16="http://schemas.microsoft.com/office/drawing/2014/main" id="{FF489090-EF21-1496-8430-A61255EF2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652" y="6134983"/>
            <a:ext cx="636251" cy="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EB2176D5-7D2E-59B6-759F-383E3CD37743}"/>
              </a:ext>
            </a:extLst>
          </p:cNvPr>
          <p:cNvSpPr txBox="1"/>
          <p:nvPr/>
        </p:nvSpPr>
        <p:spPr>
          <a:xfrm>
            <a:off x="1852830" y="6196435"/>
            <a:ext cx="185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431100D6-AD63-98A2-A26C-C691E8AE10E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>
                <a:solidFill>
                  <a:srgbClr val="C07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2, 3…. Sæt i gang!</a:t>
            </a:r>
            <a:endParaRPr lang="da-DK">
              <a:solidFill>
                <a:srgbClr val="C07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275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3297A-5C83-9CAD-D812-D7416036C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31B015B7-6A64-BE38-4DB7-A8F9D76A7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a-DK" b="1">
                <a:solidFill>
                  <a:srgbClr val="C07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Opsamling ifm. elevpræsentation </a:t>
            </a:r>
            <a:endParaRPr lang="da-DK">
              <a:solidFill>
                <a:srgbClr val="C07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F8AB9665-E7E6-93BA-E524-08FBC8DA2492}"/>
              </a:ext>
            </a:extLst>
          </p:cNvPr>
          <p:cNvSpPr txBox="1"/>
          <p:nvPr/>
        </p:nvSpPr>
        <p:spPr>
          <a:xfrm>
            <a:off x="838200" y="1506022"/>
            <a:ext cx="57531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a-DK">
                <a:latin typeface="Arial" panose="020B0604020202020204" pitchFamily="34" charset="0"/>
                <a:cs typeface="Arial" panose="020B0604020202020204" pitchFamily="34" charset="0"/>
              </a:rPr>
              <a:t>Hvad har I adskilt? </a:t>
            </a:r>
          </a:p>
          <a:p>
            <a:pPr marL="342900" indent="-342900">
              <a:buAutoNum type="arabicPeriod"/>
            </a:pPr>
            <a:endParaRPr lang="da-DK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da-DK">
                <a:latin typeface="Arial" panose="020B0604020202020204" pitchFamily="34" charset="0"/>
                <a:cs typeface="Arial" panose="020B0604020202020204" pitchFamily="34" charset="0"/>
              </a:rPr>
              <a:t>Hvilke dele/komponenter består jeres produkt ad? </a:t>
            </a:r>
          </a:p>
          <a:p>
            <a:pPr marL="342900" indent="-342900">
              <a:buAutoNum type="arabicPeriod"/>
            </a:pPr>
            <a:endParaRPr lang="da-DK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da-DK">
                <a:latin typeface="Arial" panose="020B0604020202020204" pitchFamily="34" charset="0"/>
                <a:cs typeface="Arial" panose="020B0604020202020204" pitchFamily="34" charset="0"/>
              </a:rPr>
              <a:t>Var det let eller svært at afskille produktet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>
                <a:latin typeface="Arial" panose="020B0604020202020204" pitchFamily="34" charset="0"/>
                <a:cs typeface="Arial" panose="020B0604020202020204" pitchFamily="34" charset="0"/>
              </a:rPr>
              <a:t>Kom med eksempler</a:t>
            </a:r>
          </a:p>
          <a:p>
            <a:pPr lvl="1"/>
            <a:endParaRPr lang="da-DK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a-DK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a-DK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a-DK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a-DK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a-DK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b="1">
                <a:latin typeface="Arial" panose="020B0604020202020204" pitchFamily="34" charset="0"/>
                <a:cs typeface="Arial" panose="020B0604020202020204" pitchFamily="34" charset="0"/>
              </a:rPr>
              <a:t>Til allersidst: </a:t>
            </a:r>
            <a:r>
              <a:rPr lang="da-DK">
                <a:latin typeface="Arial" panose="020B0604020202020204" pitchFamily="34" charset="0"/>
                <a:cs typeface="Arial" panose="020B0604020202020204" pitchFamily="34" charset="0"/>
              </a:rPr>
              <a:t>Reflekter over, hvad I vil overveje, når I skal købe nye produkter?</a:t>
            </a:r>
          </a:p>
        </p:txBody>
      </p:sp>
      <p:sp>
        <p:nvSpPr>
          <p:cNvPr id="8" name="Taleboble: oval 7">
            <a:extLst>
              <a:ext uri="{FF2B5EF4-FFF2-40B4-BE49-F238E27FC236}">
                <a16:creationId xmlns:a16="http://schemas.microsoft.com/office/drawing/2014/main" id="{CF93AD6B-0FB2-4A21-68F0-63B6342001CD}"/>
              </a:ext>
            </a:extLst>
          </p:cNvPr>
          <p:cNvSpPr/>
          <p:nvPr/>
        </p:nvSpPr>
        <p:spPr>
          <a:xfrm flipH="1">
            <a:off x="9390009" y="1453585"/>
            <a:ext cx="2557122" cy="1259453"/>
          </a:xfrm>
          <a:prstGeom prst="wedgeEllipseCallout">
            <a:avLst>
              <a:gd name="adj1" fmla="val 28607"/>
              <a:gd name="adj2" fmla="val 6565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Hvad fik jeg ud af i dag?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2DAA032-CFA7-2F2E-3B05-EAEA3B20C7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27794"/>
            <a:ext cx="1014630" cy="737392"/>
          </a:xfrm>
          <a:prstGeom prst="rect">
            <a:avLst/>
          </a:prstGeom>
        </p:spPr>
      </p:pic>
      <p:pic>
        <p:nvPicPr>
          <p:cNvPr id="6" name="Picture 2" descr="CFU får nyt logo">
            <a:extLst>
              <a:ext uri="{FF2B5EF4-FFF2-40B4-BE49-F238E27FC236}">
                <a16:creationId xmlns:a16="http://schemas.microsoft.com/office/drawing/2014/main" id="{5BD8DCB5-D4FD-5B05-E51D-95E62EC87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652" y="6134983"/>
            <a:ext cx="636251" cy="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F8743AE7-33C6-A306-953C-E87F92850ED3}"/>
              </a:ext>
            </a:extLst>
          </p:cNvPr>
          <p:cNvSpPr txBox="1"/>
          <p:nvPr/>
        </p:nvSpPr>
        <p:spPr>
          <a:xfrm>
            <a:off x="1852830" y="6196435"/>
            <a:ext cx="185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A809F47-6142-5C77-C0E2-1AB7D40FC41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4031" y="2169384"/>
            <a:ext cx="4933507" cy="468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66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D1CE60EF-30C1-3FDA-A5E4-616AA68146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C14F3AD1-B431-0056-CE25-277F0CB1BC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58934"/>
            <a:ext cx="2577005" cy="1872863"/>
          </a:xfrm>
          <a:prstGeom prst="rect">
            <a:avLst/>
          </a:prstGeom>
        </p:spPr>
      </p:pic>
      <p:pic>
        <p:nvPicPr>
          <p:cNvPr id="5" name="Picture 2" descr="CFU får nyt logo">
            <a:extLst>
              <a:ext uri="{FF2B5EF4-FFF2-40B4-BE49-F238E27FC236}">
                <a16:creationId xmlns:a16="http://schemas.microsoft.com/office/drawing/2014/main" id="{E01D0187-9938-4C35-BB57-C03EB51F1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439" y="2819767"/>
            <a:ext cx="1615980" cy="90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842CD0BC-1526-ECC0-7AB5-7B5D4D785EF8}"/>
              </a:ext>
            </a:extLst>
          </p:cNvPr>
          <p:cNvSpPr txBox="1"/>
          <p:nvPr/>
        </p:nvSpPr>
        <p:spPr>
          <a:xfrm>
            <a:off x="8562394" y="3136612"/>
            <a:ext cx="471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924397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AA782A4C-1B1E-3639-CEC5-4741C92248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5596" y="3863562"/>
            <a:ext cx="2311585" cy="208864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122814C-DF05-9A27-1193-BD2410A52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19275"/>
          </a:xfrm>
        </p:spPr>
        <p:txBody>
          <a:bodyPr>
            <a:normAutofit/>
          </a:bodyPr>
          <a:lstStyle/>
          <a:p>
            <a:r>
              <a:rPr lang="da-DK" b="1">
                <a:solidFill>
                  <a:srgbClr val="C07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skal adskille produkter og lære, hvad de består af !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362F3C2B-F6FF-2207-DFA8-D0DD4B7EF009}"/>
              </a:ext>
            </a:extLst>
          </p:cNvPr>
          <p:cNvSpPr txBox="1"/>
          <p:nvPr/>
        </p:nvSpPr>
        <p:spPr>
          <a:xfrm>
            <a:off x="838199" y="2396613"/>
            <a:ext cx="5718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>
                <a:latin typeface="Arial" panose="020B0604020202020204" pitchFamily="34" charset="0"/>
                <a:cs typeface="Arial" panose="020B0604020202020204" pitchFamily="34" charset="0"/>
              </a:rPr>
              <a:t>Har I nogensinde prøvet at åbne produkter op før?</a:t>
            </a:r>
          </a:p>
          <a:p>
            <a:endParaRPr lang="da-DK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>
                <a:latin typeface="Arial" panose="020B0604020202020204" pitchFamily="34" charset="0"/>
                <a:cs typeface="Arial" panose="020B0604020202020204" pitchFamily="34" charset="0"/>
              </a:rPr>
              <a:t>Eksempelvis, hvis noget er gået i stykker?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03750DC-FA3F-36C5-DA67-1CD1BCFFE3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20892" y="2053718"/>
            <a:ext cx="2105633" cy="3835954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058885CD-713F-B45F-0A8B-85FFE4D1974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97697" y="1871397"/>
            <a:ext cx="1737705" cy="2572636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596857A2-B5D7-424C-90FB-D6DFA97D7F0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0603" y="3863562"/>
            <a:ext cx="2117539" cy="2088643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1FEC9886-B0B8-E807-FC0F-F25D4B99511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697" y="6027794"/>
            <a:ext cx="1014630" cy="737392"/>
          </a:xfrm>
          <a:prstGeom prst="rect">
            <a:avLst/>
          </a:prstGeom>
        </p:spPr>
      </p:pic>
      <p:pic>
        <p:nvPicPr>
          <p:cNvPr id="13" name="Picture 2" descr="CFU får nyt logo">
            <a:extLst>
              <a:ext uri="{FF2B5EF4-FFF2-40B4-BE49-F238E27FC236}">
                <a16:creationId xmlns:a16="http://schemas.microsoft.com/office/drawing/2014/main" id="{B53764C4-0A97-34F1-BB0E-6449AA03D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149" y="6134983"/>
            <a:ext cx="636251" cy="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2832B983-7057-689A-3397-23DEF002FB6F}"/>
              </a:ext>
            </a:extLst>
          </p:cNvPr>
          <p:cNvSpPr txBox="1"/>
          <p:nvPr/>
        </p:nvSpPr>
        <p:spPr>
          <a:xfrm>
            <a:off x="10712327" y="6196435"/>
            <a:ext cx="185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028334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FB869-B710-EEB1-F31F-348FB4553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>
            <a:extLst>
              <a:ext uri="{FF2B5EF4-FFF2-40B4-BE49-F238E27FC236}">
                <a16:creationId xmlns:a16="http://schemas.microsoft.com/office/drawing/2014/main" id="{31E28CB7-4150-F2E2-8886-6375220C06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46" y="3643323"/>
            <a:ext cx="7014707" cy="2646864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050AA2B8-322C-32C9-5270-DB3C4AADA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a-DK" b="1">
                <a:solidFill>
                  <a:srgbClr val="C07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Sikkerhedsregler </a:t>
            </a:r>
            <a:endParaRPr lang="da-DK">
              <a:solidFill>
                <a:srgbClr val="C07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394587EA-5DB7-370C-7AE6-C22C48E7839C}"/>
              </a:ext>
            </a:extLst>
          </p:cNvPr>
          <p:cNvSpPr txBox="1"/>
          <p:nvPr/>
        </p:nvSpPr>
        <p:spPr>
          <a:xfrm>
            <a:off x="838200" y="1506022"/>
            <a:ext cx="1051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da-DK">
                <a:latin typeface="Arial" panose="020B0604020202020204" pitchFamily="34" charset="0"/>
                <a:cs typeface="Arial" panose="020B0604020202020204" pitchFamily="34" charset="0"/>
              </a:rPr>
              <a:t>Adskil ALDRIG elektriske ting, IMENS stikket er i stikkontakten, eller IMENS batterierne sidder i tingen.</a:t>
            </a:r>
            <a:br>
              <a:rPr lang="da-DK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da-DK">
                <a:latin typeface="Arial" panose="020B0604020202020204" pitchFamily="34" charset="0"/>
                <a:cs typeface="Arial" panose="020B0604020202020204" pitchFamily="34" charset="0"/>
              </a:rPr>
              <a:t>Adskil ALDRIG batterier! Husk, at batterier ser anderledes ud i eksempelvis mobiler og computere, så pas på!</a:t>
            </a:r>
            <a:br>
              <a:rPr lang="da-DK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da-DK">
                <a:latin typeface="Arial" panose="020B0604020202020204" pitchFamily="34" charset="0"/>
                <a:cs typeface="Arial" panose="020B0604020202020204" pitchFamily="34" charset="0"/>
              </a:rPr>
              <a:t>Brug SIKKERHEDSBRILLER til at beskytte dig, når du fx skal skille noget ad, hvor stumper kan flyve op.</a:t>
            </a:r>
          </a:p>
          <a:p>
            <a:pPr marL="342900" indent="-342900">
              <a:buAutoNum type="arabicPeriod"/>
            </a:pPr>
            <a:endParaRPr lang="da-D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D8DF6001-BAC4-EED2-1CC6-F408A9B872B0}"/>
              </a:ext>
            </a:extLst>
          </p:cNvPr>
          <p:cNvSpPr txBox="1"/>
          <p:nvPr/>
        </p:nvSpPr>
        <p:spPr>
          <a:xfrm>
            <a:off x="3181042" y="5052266"/>
            <a:ext cx="7620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b="1">
                <a:latin typeface="Arial" panose="020B0604020202020204" pitchFamily="34" charset="0"/>
                <a:cs typeface="Arial" panose="020B0604020202020204" pitchFamily="34" charset="0"/>
              </a:rPr>
              <a:t>NOOO!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B6BAFEF-3760-46FC-47F5-FC33B343E15C}"/>
              </a:ext>
            </a:extLst>
          </p:cNvPr>
          <p:cNvSpPr txBox="1"/>
          <p:nvPr/>
        </p:nvSpPr>
        <p:spPr>
          <a:xfrm rot="2887595">
            <a:off x="5788120" y="5190765"/>
            <a:ext cx="9097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b="1">
                <a:latin typeface="Arial" panose="020B0604020202020204" pitchFamily="34" charset="0"/>
                <a:cs typeface="Arial" panose="020B0604020202020204" pitchFamily="34" charset="0"/>
              </a:rPr>
              <a:t>ARGHH!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EAF12CD-BA05-DA67-CC2C-EEF6982F9D83}"/>
              </a:ext>
            </a:extLst>
          </p:cNvPr>
          <p:cNvSpPr txBox="1"/>
          <p:nvPr/>
        </p:nvSpPr>
        <p:spPr>
          <a:xfrm>
            <a:off x="8825058" y="4492633"/>
            <a:ext cx="12670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b="1">
                <a:latin typeface="Arial" panose="020B0604020202020204" pitchFamily="34" charset="0"/>
                <a:cs typeface="Arial" panose="020B0604020202020204" pitchFamily="34" charset="0"/>
              </a:rPr>
              <a:t>JA TJAAAAK!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4CAAC073-6818-0256-6949-04F987D223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697" y="6027794"/>
            <a:ext cx="1014630" cy="737392"/>
          </a:xfrm>
          <a:prstGeom prst="rect">
            <a:avLst/>
          </a:prstGeom>
        </p:spPr>
      </p:pic>
      <p:pic>
        <p:nvPicPr>
          <p:cNvPr id="10" name="Picture 2" descr="CFU får nyt logo">
            <a:extLst>
              <a:ext uri="{FF2B5EF4-FFF2-40B4-BE49-F238E27FC236}">
                <a16:creationId xmlns:a16="http://schemas.microsoft.com/office/drawing/2014/main" id="{A29B4DED-BA58-7847-8FA8-CBC39D6C8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149" y="6134983"/>
            <a:ext cx="636251" cy="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CA5BEB78-353F-D508-7C05-94C4540E7592}"/>
              </a:ext>
            </a:extLst>
          </p:cNvPr>
          <p:cNvSpPr txBox="1"/>
          <p:nvPr/>
        </p:nvSpPr>
        <p:spPr>
          <a:xfrm>
            <a:off x="10712327" y="6196435"/>
            <a:ext cx="185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917294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9B1D12-B338-F0C6-DC6B-38130734E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8325"/>
            <a:ext cx="6362700" cy="1518704"/>
          </a:xfrm>
        </p:spPr>
        <p:txBody>
          <a:bodyPr/>
          <a:lstStyle/>
          <a:p>
            <a:r>
              <a:rPr lang="da-DK" b="1">
                <a:solidFill>
                  <a:srgbClr val="C07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 skal man åbne produkter op?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E67DB5F0-9D4D-ADE8-8685-D285CED64F4B}"/>
              </a:ext>
            </a:extLst>
          </p:cNvPr>
          <p:cNvSpPr txBox="1"/>
          <p:nvPr/>
        </p:nvSpPr>
        <p:spPr>
          <a:xfrm>
            <a:off x="838200" y="4215585"/>
            <a:ext cx="6238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>
                <a:latin typeface="Arial" panose="020B0604020202020204" pitchFamily="34" charset="0"/>
                <a:cs typeface="Arial" panose="020B0604020202020204" pitchFamily="34" charset="0"/>
              </a:rPr>
              <a:t>Det er vigtigt at lære, hvis man vil </a:t>
            </a:r>
            <a:r>
              <a:rPr lang="da-DK" b="1">
                <a:latin typeface="Arial" panose="020B0604020202020204" pitchFamily="34" charset="0"/>
                <a:cs typeface="Arial" panose="020B0604020202020204" pitchFamily="34" charset="0"/>
              </a:rPr>
              <a:t>designe nye produkter, </a:t>
            </a:r>
            <a:r>
              <a:rPr lang="da-DK">
                <a:latin typeface="Arial" panose="020B0604020202020204" pitchFamily="34" charset="0"/>
                <a:cs typeface="Arial" panose="020B0604020202020204" pitchFamily="34" charset="0"/>
              </a:rPr>
              <a:t>eller hvis man gerne vil </a:t>
            </a:r>
            <a:r>
              <a:rPr lang="da-DK" b="1">
                <a:latin typeface="Arial" panose="020B0604020202020204" pitchFamily="34" charset="0"/>
                <a:cs typeface="Arial" panose="020B0604020202020204" pitchFamily="34" charset="0"/>
              </a:rPr>
              <a:t>kunne reparere det</a:t>
            </a:r>
            <a:r>
              <a:rPr lang="da-DK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43604FAE-70A5-6550-FA5F-1E5BB5CBEA2E}"/>
              </a:ext>
            </a:extLst>
          </p:cNvPr>
          <p:cNvSpPr txBox="1"/>
          <p:nvPr/>
        </p:nvSpPr>
        <p:spPr>
          <a:xfrm>
            <a:off x="838200" y="2588042"/>
            <a:ext cx="6124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>
                <a:latin typeface="Arial" panose="020B0604020202020204" pitchFamily="34" charset="0"/>
                <a:cs typeface="Arial" panose="020B0604020202020204" pitchFamily="34" charset="0"/>
              </a:rPr>
              <a:t>Når vi </a:t>
            </a:r>
            <a:r>
              <a:rPr lang="da-DK" b="1">
                <a:latin typeface="Arial" panose="020B0604020202020204" pitchFamily="34" charset="0"/>
                <a:cs typeface="Arial" panose="020B0604020202020204" pitchFamily="34" charset="0"/>
              </a:rPr>
              <a:t>adskiller produkter</a:t>
            </a:r>
            <a:r>
              <a:rPr lang="da-DK">
                <a:latin typeface="Arial" panose="020B0604020202020204" pitchFamily="34" charset="0"/>
                <a:cs typeface="Arial" panose="020B0604020202020204" pitchFamily="34" charset="0"/>
              </a:rPr>
              <a:t>, lærer vi, </a:t>
            </a:r>
            <a:r>
              <a:rPr lang="da-DK" b="1">
                <a:latin typeface="Arial" panose="020B0604020202020204" pitchFamily="34" charset="0"/>
                <a:cs typeface="Arial" panose="020B0604020202020204" pitchFamily="34" charset="0"/>
              </a:rPr>
              <a:t>hvad de består af </a:t>
            </a:r>
            <a:r>
              <a:rPr lang="da-DK">
                <a:latin typeface="Arial" panose="020B0604020202020204" pitchFamily="34" charset="0"/>
                <a:cs typeface="Arial" panose="020B0604020202020204" pitchFamily="34" charset="0"/>
              </a:rPr>
              <a:t>ved at finde ud af, </a:t>
            </a:r>
            <a:r>
              <a:rPr lang="da-DK" b="1">
                <a:latin typeface="Arial" panose="020B0604020202020204" pitchFamily="34" charset="0"/>
                <a:cs typeface="Arial" panose="020B0604020202020204" pitchFamily="34" charset="0"/>
              </a:rPr>
              <a:t>hvad de forskellige dele hedder, </a:t>
            </a:r>
            <a:r>
              <a:rPr lang="da-DK">
                <a:latin typeface="Arial" panose="020B0604020202020204" pitchFamily="34" charset="0"/>
                <a:cs typeface="Arial" panose="020B0604020202020204" pitchFamily="34" charset="0"/>
              </a:rPr>
              <a:t>og </a:t>
            </a:r>
            <a:r>
              <a:rPr lang="da-DK" b="1">
                <a:latin typeface="Arial" panose="020B0604020202020204" pitchFamily="34" charset="0"/>
                <a:cs typeface="Arial" panose="020B0604020202020204" pitchFamily="34" charset="0"/>
              </a:rPr>
              <a:t>hvad deres funktion er</a:t>
            </a:r>
            <a:r>
              <a:rPr lang="da-DK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C695032D-2F71-CEB7-8259-9775C8C368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246498" y="365125"/>
            <a:ext cx="4945502" cy="6400061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E95FAC3B-28EA-3782-A7BD-3961496490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27794"/>
            <a:ext cx="1014630" cy="737392"/>
          </a:xfrm>
          <a:prstGeom prst="rect">
            <a:avLst/>
          </a:prstGeom>
        </p:spPr>
      </p:pic>
      <p:pic>
        <p:nvPicPr>
          <p:cNvPr id="18" name="Picture 2" descr="CFU får nyt logo">
            <a:extLst>
              <a:ext uri="{FF2B5EF4-FFF2-40B4-BE49-F238E27FC236}">
                <a16:creationId xmlns:a16="http://schemas.microsoft.com/office/drawing/2014/main" id="{5E30803B-91E0-2E2D-142A-C0E0512D3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652" y="6134983"/>
            <a:ext cx="636251" cy="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kstfelt 18">
            <a:extLst>
              <a:ext uri="{FF2B5EF4-FFF2-40B4-BE49-F238E27FC236}">
                <a16:creationId xmlns:a16="http://schemas.microsoft.com/office/drawing/2014/main" id="{3C1E8163-7822-E53C-CE10-E166BC920876}"/>
              </a:ext>
            </a:extLst>
          </p:cNvPr>
          <p:cNvSpPr txBox="1"/>
          <p:nvPr/>
        </p:nvSpPr>
        <p:spPr>
          <a:xfrm>
            <a:off x="1852830" y="6196435"/>
            <a:ext cx="185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809020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98C70-97C3-0384-88F8-52BF6F90D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F1648976-E846-3EB9-8AE4-3C2DEBDE8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73204" y="2404755"/>
            <a:ext cx="1953436" cy="232481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C33207A-8760-1F6B-E483-B3AADD442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>
                <a:solidFill>
                  <a:srgbClr val="C07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 skal man reparere?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4DB0AEB7-1722-375D-C37C-199AEB525DAF}"/>
              </a:ext>
            </a:extLst>
          </p:cNvPr>
          <p:cNvSpPr txBox="1"/>
          <p:nvPr/>
        </p:nvSpPr>
        <p:spPr>
          <a:xfrm>
            <a:off x="838200" y="5185491"/>
            <a:ext cx="1057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>
                <a:latin typeface="Arial" panose="020B0604020202020204" pitchFamily="34" charset="0"/>
                <a:cs typeface="Arial" panose="020B0604020202020204" pitchFamily="34" charset="0"/>
              </a:rPr>
              <a:t>Ex: PC-mus</a:t>
            </a:r>
            <a:r>
              <a:rPr lang="da-DK">
                <a:latin typeface="Arial" panose="020B0604020202020204" pitchFamily="34" charset="0"/>
                <a:cs typeface="Arial" panose="020B0604020202020204" pitchFamily="34" charset="0"/>
              </a:rPr>
              <a:t>: Hvor mange </a:t>
            </a:r>
            <a:r>
              <a:rPr lang="da-DK" b="1">
                <a:latin typeface="Arial" panose="020B0604020202020204" pitchFamily="34" charset="0"/>
                <a:cs typeface="Arial" panose="020B0604020202020204" pitchFamily="34" charset="0"/>
              </a:rPr>
              <a:t>kg CO</a:t>
            </a:r>
            <a:r>
              <a:rPr lang="da-DK" sz="12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a-DK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a-DK">
                <a:latin typeface="Arial" panose="020B0604020202020204" pitchFamily="34" charset="0"/>
                <a:cs typeface="Arial" panose="020B0604020202020204" pitchFamily="34" charset="0"/>
              </a:rPr>
              <a:t>tror I det kræver at </a:t>
            </a:r>
            <a:r>
              <a:rPr lang="da-DK" b="1">
                <a:latin typeface="Arial" panose="020B0604020202020204" pitchFamily="34" charset="0"/>
                <a:cs typeface="Arial" panose="020B0604020202020204" pitchFamily="34" charset="0"/>
              </a:rPr>
              <a:t>producere 1 computermus?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2339EF92-C807-0477-2E9E-3017EE40EAED}"/>
              </a:ext>
            </a:extLst>
          </p:cNvPr>
          <p:cNvSpPr txBox="1"/>
          <p:nvPr/>
        </p:nvSpPr>
        <p:spPr>
          <a:xfrm>
            <a:off x="838200" y="1499415"/>
            <a:ext cx="10901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>
                <a:latin typeface="Arial" panose="020B0604020202020204" pitchFamily="34" charset="0"/>
                <a:cs typeface="Arial" panose="020B0604020202020204" pitchFamily="34" charset="0"/>
              </a:rPr>
              <a:t>Når vi </a:t>
            </a:r>
            <a:r>
              <a:rPr lang="da-DK" b="1">
                <a:latin typeface="Arial" panose="020B0604020202020204" pitchFamily="34" charset="0"/>
                <a:cs typeface="Arial" panose="020B0604020202020204" pitchFamily="34" charset="0"/>
              </a:rPr>
              <a:t>reparerer i stedet for at smide væk</a:t>
            </a:r>
            <a:r>
              <a:rPr lang="da-DK">
                <a:latin typeface="Arial" panose="020B0604020202020204" pitchFamily="34" charset="0"/>
                <a:cs typeface="Arial" panose="020B0604020202020204" pitchFamily="34" charset="0"/>
              </a:rPr>
              <a:t>, så gør vi noget </a:t>
            </a:r>
            <a:r>
              <a:rPr lang="da-DK" b="1">
                <a:latin typeface="Arial" panose="020B0604020202020204" pitchFamily="34" charset="0"/>
                <a:cs typeface="Arial" panose="020B0604020202020204" pitchFamily="34" charset="0"/>
              </a:rPr>
              <a:t>godt for miljøet</a:t>
            </a:r>
            <a:r>
              <a:rPr lang="da-DK">
                <a:latin typeface="Arial" panose="020B0604020202020204" pitchFamily="34" charset="0"/>
                <a:cs typeface="Arial" panose="020B0604020202020204" pitchFamily="34" charset="0"/>
              </a:rPr>
              <a:t>, fordi vi sparer ressourcer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2712F3F6-F589-D466-28A0-5AB59116AD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697" y="6027794"/>
            <a:ext cx="1014630" cy="737392"/>
          </a:xfrm>
          <a:prstGeom prst="rect">
            <a:avLst/>
          </a:prstGeom>
        </p:spPr>
      </p:pic>
      <p:pic>
        <p:nvPicPr>
          <p:cNvPr id="9" name="Picture 2" descr="CFU får nyt logo">
            <a:extLst>
              <a:ext uri="{FF2B5EF4-FFF2-40B4-BE49-F238E27FC236}">
                <a16:creationId xmlns:a16="http://schemas.microsoft.com/office/drawing/2014/main" id="{B4CAA14D-8F10-5DFA-205F-A529B50E2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149" y="6134983"/>
            <a:ext cx="636251" cy="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3EC5DACB-2FA2-AEA4-3C4C-9B4DA2560C49}"/>
              </a:ext>
            </a:extLst>
          </p:cNvPr>
          <p:cNvSpPr txBox="1"/>
          <p:nvPr/>
        </p:nvSpPr>
        <p:spPr>
          <a:xfrm>
            <a:off x="10712327" y="6196435"/>
            <a:ext cx="185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5A3D1AA3-2DD0-77B4-FD3B-143626110F5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856" y="1992371"/>
            <a:ext cx="4274554" cy="2849595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029ADBF7-18B0-35E9-FC0E-157513EDD77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701" y="1953645"/>
            <a:ext cx="3034891" cy="303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96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08B0E-894C-CF10-0475-1F0583080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8A6A31-8B19-630E-4306-8C6A36A68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>
                <a:solidFill>
                  <a:srgbClr val="C07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 skal man reparere?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5EDE716B-E30C-FD69-AD60-50BA9E7FF871}"/>
              </a:ext>
            </a:extLst>
          </p:cNvPr>
          <p:cNvSpPr txBox="1">
            <a:spLocks/>
          </p:cNvSpPr>
          <p:nvPr/>
        </p:nvSpPr>
        <p:spPr>
          <a:xfrm>
            <a:off x="3814088" y="1582953"/>
            <a:ext cx="3490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4000" b="1">
                <a:solidFill>
                  <a:srgbClr val="C07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8 kg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BA56D9D-09AF-9A61-7CD5-7E5FA1122849}"/>
              </a:ext>
            </a:extLst>
          </p:cNvPr>
          <p:cNvSpPr txBox="1"/>
          <p:nvPr/>
        </p:nvSpPr>
        <p:spPr>
          <a:xfrm>
            <a:off x="609856" y="5486889"/>
            <a:ext cx="11023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>
                <a:latin typeface="Arial" panose="020B0604020202020204" pitchFamily="34" charset="0"/>
                <a:cs typeface="Arial" panose="020B0604020202020204" pitchFamily="34" charset="0"/>
              </a:rPr>
              <a:t>Reparerer vi musen </a:t>
            </a:r>
            <a:r>
              <a:rPr lang="da-DK">
                <a:latin typeface="Arial" panose="020B0604020202020204" pitchFamily="34" charset="0"/>
                <a:cs typeface="Arial" panose="020B0604020202020204" pitchFamily="34" charset="0"/>
              </a:rPr>
              <a:t>i stedet for at smide den ud og købe en ny, </a:t>
            </a:r>
            <a:r>
              <a:rPr lang="da-DK" b="1">
                <a:latin typeface="Arial" panose="020B0604020202020204" pitchFamily="34" charset="0"/>
                <a:cs typeface="Arial" panose="020B0604020202020204" pitchFamily="34" charset="0"/>
              </a:rPr>
              <a:t>sparer vi ca. 8 kg CO</a:t>
            </a:r>
            <a:r>
              <a:rPr lang="da-DK" sz="1200" b="1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>
                <a:latin typeface="Arial" panose="020B0604020202020204" pitchFamily="34" charset="0"/>
                <a:cs typeface="Arial" panose="020B0604020202020204" pitchFamily="34" charset="0"/>
              </a:rPr>
              <a:t>Derfor er det meget mere bæredygtigt at reparere.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9B64902C-D870-4592-90B9-08F13C2EFDCA}"/>
              </a:ext>
            </a:extLst>
          </p:cNvPr>
          <p:cNvSpPr txBox="1"/>
          <p:nvPr/>
        </p:nvSpPr>
        <p:spPr>
          <a:xfrm>
            <a:off x="6432552" y="4905715"/>
            <a:ext cx="5092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b="1">
                <a:solidFill>
                  <a:srgbClr val="C07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oplade smartphone 2000 gange</a:t>
            </a:r>
            <a:endParaRPr lang="da-DK">
              <a:solidFill>
                <a:srgbClr val="C07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8A3D5657-CBE8-002F-4A47-CFAB5F1AEE78}"/>
              </a:ext>
            </a:extLst>
          </p:cNvPr>
          <p:cNvSpPr txBox="1"/>
          <p:nvPr/>
        </p:nvSpPr>
        <p:spPr>
          <a:xfrm>
            <a:off x="2012950" y="4532699"/>
            <a:ext cx="34906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b="1">
                <a:solidFill>
                  <a:srgbClr val="C07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Svarer til at køre 40 km i bil</a:t>
            </a:r>
            <a:endParaRPr lang="da-DK">
              <a:solidFill>
                <a:srgbClr val="C07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E3F2562-CE1D-EAA9-99A3-B282D70F9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8864" y="2404870"/>
            <a:ext cx="1721061" cy="2048259"/>
          </a:xfrm>
          <a:prstGeom prst="rect">
            <a:avLst/>
          </a:prstGeom>
        </p:spPr>
      </p:pic>
      <p:grpSp>
        <p:nvGrpSpPr>
          <p:cNvPr id="12" name="Gruppe 11">
            <a:extLst>
              <a:ext uri="{FF2B5EF4-FFF2-40B4-BE49-F238E27FC236}">
                <a16:creationId xmlns:a16="http://schemas.microsoft.com/office/drawing/2014/main" id="{3D92E264-9509-6D7F-4006-11798D6F8757}"/>
              </a:ext>
            </a:extLst>
          </p:cNvPr>
          <p:cNvGrpSpPr/>
          <p:nvPr/>
        </p:nvGrpSpPr>
        <p:grpSpPr>
          <a:xfrm>
            <a:off x="9123528" y="2568469"/>
            <a:ext cx="1727025" cy="2275207"/>
            <a:chOff x="9123528" y="2568469"/>
            <a:chExt cx="1727025" cy="2275207"/>
          </a:xfrm>
        </p:grpSpPr>
        <p:pic>
          <p:nvPicPr>
            <p:cNvPr id="10" name="Billede 9">
              <a:extLst>
                <a:ext uri="{FF2B5EF4-FFF2-40B4-BE49-F238E27FC236}">
                  <a16:creationId xmlns:a16="http://schemas.microsoft.com/office/drawing/2014/main" id="{7C22F83B-1B5D-DFAB-FF7C-BA96627A8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9900" y="2568469"/>
              <a:ext cx="1490653" cy="2275207"/>
            </a:xfrm>
            <a:prstGeom prst="rect">
              <a:avLst/>
            </a:prstGeom>
          </p:spPr>
        </p:pic>
        <p:sp>
          <p:nvSpPr>
            <p:cNvPr id="11" name="Tekstfelt 10">
              <a:extLst>
                <a:ext uri="{FF2B5EF4-FFF2-40B4-BE49-F238E27FC236}">
                  <a16:creationId xmlns:a16="http://schemas.microsoft.com/office/drawing/2014/main" id="{9D0DD72E-E8EA-04D9-9AD9-C7DD08E6EC0C}"/>
                </a:ext>
              </a:extLst>
            </p:cNvPr>
            <p:cNvSpPr txBox="1"/>
            <p:nvPr/>
          </p:nvSpPr>
          <p:spPr>
            <a:xfrm>
              <a:off x="9123528" y="4289530"/>
              <a:ext cx="375314" cy="5541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da-DK"/>
            </a:p>
          </p:txBody>
        </p:sp>
      </p:grpSp>
      <p:pic>
        <p:nvPicPr>
          <p:cNvPr id="16" name="Billede 15">
            <a:extLst>
              <a:ext uri="{FF2B5EF4-FFF2-40B4-BE49-F238E27FC236}">
                <a16:creationId xmlns:a16="http://schemas.microsoft.com/office/drawing/2014/main" id="{327D54AE-760C-028F-1754-AE6382EEBD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204" y="2017965"/>
            <a:ext cx="898412" cy="447548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E3D6429E-13D0-C226-534A-7CE33C2DBC7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697" y="6027794"/>
            <a:ext cx="1014630" cy="737392"/>
          </a:xfrm>
          <a:prstGeom prst="rect">
            <a:avLst/>
          </a:prstGeom>
        </p:spPr>
      </p:pic>
      <p:pic>
        <p:nvPicPr>
          <p:cNvPr id="18" name="Picture 2" descr="CFU får nyt logo">
            <a:extLst>
              <a:ext uri="{FF2B5EF4-FFF2-40B4-BE49-F238E27FC236}">
                <a16:creationId xmlns:a16="http://schemas.microsoft.com/office/drawing/2014/main" id="{CD17C941-B067-A656-91CB-5460AF681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149" y="6134983"/>
            <a:ext cx="636251" cy="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kstfelt 21">
            <a:extLst>
              <a:ext uri="{FF2B5EF4-FFF2-40B4-BE49-F238E27FC236}">
                <a16:creationId xmlns:a16="http://schemas.microsoft.com/office/drawing/2014/main" id="{6206993B-2C18-539E-779C-194C5597EEC1}"/>
              </a:ext>
            </a:extLst>
          </p:cNvPr>
          <p:cNvSpPr txBox="1"/>
          <p:nvPr/>
        </p:nvSpPr>
        <p:spPr>
          <a:xfrm>
            <a:off x="10712327" y="6196435"/>
            <a:ext cx="185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47583657-5C10-6343-EFFB-989BD4C88FF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56" y="2669843"/>
            <a:ext cx="2753831" cy="2753831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A6B3DF9E-70EC-B797-D789-778517FF02F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800000">
            <a:off x="9741716" y="3396995"/>
            <a:ext cx="727020" cy="73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55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2FD14-95F3-519D-BDB9-072336A22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AB3484-9792-1D63-81ED-856BECF1D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>
                <a:solidFill>
                  <a:srgbClr val="C07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Hvilke redskaber bruger man?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8CB844E-33A2-601C-47B5-7AC572915B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697" y="6027794"/>
            <a:ext cx="1014630" cy="737392"/>
          </a:xfrm>
          <a:prstGeom prst="rect">
            <a:avLst/>
          </a:prstGeom>
        </p:spPr>
      </p:pic>
      <p:pic>
        <p:nvPicPr>
          <p:cNvPr id="4" name="Picture 2" descr="CFU får nyt logo">
            <a:extLst>
              <a:ext uri="{FF2B5EF4-FFF2-40B4-BE49-F238E27FC236}">
                <a16:creationId xmlns:a16="http://schemas.microsoft.com/office/drawing/2014/main" id="{6ADA9DA3-095B-1E8F-EA56-5022EEC01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149" y="6134983"/>
            <a:ext cx="636251" cy="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801E3E3D-C14C-AD29-315B-3A102C61110C}"/>
              </a:ext>
            </a:extLst>
          </p:cNvPr>
          <p:cNvSpPr txBox="1"/>
          <p:nvPr/>
        </p:nvSpPr>
        <p:spPr>
          <a:xfrm>
            <a:off x="10712327" y="6196435"/>
            <a:ext cx="185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E9DB83D5-7CAA-4642-B93F-4A862F4CFE0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188" y="1217183"/>
            <a:ext cx="7879602" cy="539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17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7AFE6-E970-7A8F-91D8-3C50B38BD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lede 16">
            <a:extLst>
              <a:ext uri="{FF2B5EF4-FFF2-40B4-BE49-F238E27FC236}">
                <a16:creationId xmlns:a16="http://schemas.microsoft.com/office/drawing/2014/main" id="{1EE2D951-5B52-6F50-A3F2-29ADA73200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033" y="2584360"/>
            <a:ext cx="3313044" cy="2484784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2A12D302-B694-BAA4-22D0-D99E2CD21E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885" y="1927211"/>
            <a:ext cx="1989915" cy="110111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1549DCE-B01B-3A38-7C2C-8D85C67F3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>
                <a:solidFill>
                  <a:srgbClr val="C07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Typer af redskaber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315B619D-A9F8-8055-B6B6-4AE63E5AD46E}"/>
              </a:ext>
            </a:extLst>
          </p:cNvPr>
          <p:cNvSpPr txBox="1"/>
          <p:nvPr/>
        </p:nvSpPr>
        <p:spPr>
          <a:xfrm>
            <a:off x="910516" y="4811836"/>
            <a:ext cx="1950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>
                <a:latin typeface="Arial" panose="020B0604020202020204" pitchFamily="34" charset="0"/>
                <a:cs typeface="Arial" panose="020B0604020202020204" pitchFamily="34" charset="0"/>
              </a:rPr>
              <a:t>Skruetrækker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3EE4AC29-00CD-009E-6FA1-1CC00A921158}"/>
              </a:ext>
            </a:extLst>
          </p:cNvPr>
          <p:cNvSpPr txBox="1"/>
          <p:nvPr/>
        </p:nvSpPr>
        <p:spPr>
          <a:xfrm>
            <a:off x="7043822" y="4811836"/>
            <a:ext cx="2367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>
                <a:latin typeface="Arial" panose="020B0604020202020204" pitchFamily="34" charset="0"/>
                <a:cs typeface="Arial" panose="020B0604020202020204" pitchFamily="34" charset="0"/>
              </a:rPr>
              <a:t>Tænger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09C9CA2-8C66-E68B-A17E-159C7AC01A43}"/>
              </a:ext>
            </a:extLst>
          </p:cNvPr>
          <p:cNvSpPr/>
          <p:nvPr/>
        </p:nvSpPr>
        <p:spPr>
          <a:xfrm>
            <a:off x="4518598" y="1849542"/>
            <a:ext cx="374949" cy="377598"/>
          </a:xfrm>
          <a:prstGeom prst="ellipse">
            <a:avLst/>
          </a:prstGeom>
          <a:noFill/>
          <a:ln w="28575">
            <a:solidFill>
              <a:srgbClr val="C07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6D028470-2ED9-D508-C7BB-4A3E5AA8D440}"/>
              </a:ext>
            </a:extLst>
          </p:cNvPr>
          <p:cNvSpPr txBox="1"/>
          <p:nvPr/>
        </p:nvSpPr>
        <p:spPr>
          <a:xfrm>
            <a:off x="10091112" y="4807534"/>
            <a:ext cx="1242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>
                <a:latin typeface="Arial" panose="020B0604020202020204" pitchFamily="34" charset="0"/>
                <a:cs typeface="Arial" panose="020B0604020202020204" pitchFamily="34" charset="0"/>
              </a:rPr>
              <a:t>Magnetskål/bakke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98B20254-CDB2-4508-BB6E-DEA798A1AB6E}"/>
              </a:ext>
            </a:extLst>
          </p:cNvPr>
          <p:cNvSpPr txBox="1"/>
          <p:nvPr/>
        </p:nvSpPr>
        <p:spPr>
          <a:xfrm>
            <a:off x="3911752" y="4811837"/>
            <a:ext cx="2367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>
                <a:latin typeface="Arial" panose="020B0604020202020204" pitchFamily="34" charset="0"/>
                <a:cs typeface="Arial" panose="020B0604020202020204" pitchFamily="34" charset="0"/>
              </a:rPr>
              <a:t>Mobilværktøj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F95882B-E57D-947F-B000-F364C1AE5C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697" y="6027794"/>
            <a:ext cx="1014630" cy="737392"/>
          </a:xfrm>
          <a:prstGeom prst="rect">
            <a:avLst/>
          </a:prstGeom>
        </p:spPr>
      </p:pic>
      <p:pic>
        <p:nvPicPr>
          <p:cNvPr id="4" name="Picture 2" descr="CFU får nyt logo">
            <a:extLst>
              <a:ext uri="{FF2B5EF4-FFF2-40B4-BE49-F238E27FC236}">
                <a16:creationId xmlns:a16="http://schemas.microsoft.com/office/drawing/2014/main" id="{45F98BEF-1708-87BD-76BC-5827522E2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149" y="6134983"/>
            <a:ext cx="636251" cy="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F2D75247-BB17-4B2C-039F-440C2DFC786E}"/>
              </a:ext>
            </a:extLst>
          </p:cNvPr>
          <p:cNvSpPr txBox="1"/>
          <p:nvPr/>
        </p:nvSpPr>
        <p:spPr>
          <a:xfrm>
            <a:off x="10712327" y="6196435"/>
            <a:ext cx="185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D0977E2-2C9B-3693-6B29-055CA013815B}"/>
              </a:ext>
            </a:extLst>
          </p:cNvPr>
          <p:cNvSpPr/>
          <p:nvPr/>
        </p:nvSpPr>
        <p:spPr>
          <a:xfrm>
            <a:off x="5790949" y="4148092"/>
            <a:ext cx="185708" cy="187020"/>
          </a:xfrm>
          <a:prstGeom prst="ellipse">
            <a:avLst/>
          </a:prstGeom>
          <a:noFill/>
          <a:ln w="28575">
            <a:solidFill>
              <a:srgbClr val="C07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22" name="Billede 21">
            <a:extLst>
              <a:ext uri="{FF2B5EF4-FFF2-40B4-BE49-F238E27FC236}">
                <a16:creationId xmlns:a16="http://schemas.microsoft.com/office/drawing/2014/main" id="{27CD5B9A-1CFD-6722-D380-14E21A72913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639" y="2828575"/>
            <a:ext cx="2661804" cy="1996353"/>
          </a:xfrm>
          <a:prstGeom prst="rect">
            <a:avLst/>
          </a:prstGeom>
        </p:spPr>
      </p:pic>
      <p:pic>
        <p:nvPicPr>
          <p:cNvPr id="24" name="Billede 23">
            <a:extLst>
              <a:ext uri="{FF2B5EF4-FFF2-40B4-BE49-F238E27FC236}">
                <a16:creationId xmlns:a16="http://schemas.microsoft.com/office/drawing/2014/main" id="{395CBE40-B4AC-EC0A-B871-DE6B7879127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259" y="2923566"/>
            <a:ext cx="2511957" cy="1883968"/>
          </a:xfrm>
          <a:prstGeom prst="rect">
            <a:avLst/>
          </a:prstGeom>
        </p:spPr>
      </p:pic>
      <p:pic>
        <p:nvPicPr>
          <p:cNvPr id="26" name="Billede 25">
            <a:extLst>
              <a:ext uri="{FF2B5EF4-FFF2-40B4-BE49-F238E27FC236}">
                <a16:creationId xmlns:a16="http://schemas.microsoft.com/office/drawing/2014/main" id="{194339C0-6259-7E0F-D7CE-BA9CA3A8FD8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104564" y="3159331"/>
            <a:ext cx="2612975" cy="394372"/>
          </a:xfrm>
          <a:prstGeom prst="rect">
            <a:avLst/>
          </a:prstGeom>
        </p:spPr>
      </p:pic>
      <p:pic>
        <p:nvPicPr>
          <p:cNvPr id="28" name="Billede 27">
            <a:extLst>
              <a:ext uri="{FF2B5EF4-FFF2-40B4-BE49-F238E27FC236}">
                <a16:creationId xmlns:a16="http://schemas.microsoft.com/office/drawing/2014/main" id="{E0668F3D-DFC0-293B-9415-CAA74358566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630587" y="3143655"/>
            <a:ext cx="2533918" cy="376111"/>
          </a:xfrm>
          <a:prstGeom prst="rect">
            <a:avLst/>
          </a:prstGeom>
        </p:spPr>
      </p:pic>
      <p:pic>
        <p:nvPicPr>
          <p:cNvPr id="34" name="Billede 33">
            <a:extLst>
              <a:ext uri="{FF2B5EF4-FFF2-40B4-BE49-F238E27FC236}">
                <a16:creationId xmlns:a16="http://schemas.microsoft.com/office/drawing/2014/main" id="{84982856-936C-9101-81E8-8E88C66F46C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1201532" y="3278542"/>
            <a:ext cx="2293640" cy="37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00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D4FE1-B72C-6106-F459-BBD0E1328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F12D2B0B-49E3-3D10-9E0D-99B5879612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8751" y="0"/>
            <a:ext cx="578325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9574B9F-4DCE-E2ED-A7A8-9F2595190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5381"/>
            <a:ext cx="5665967" cy="1325563"/>
          </a:xfrm>
        </p:spPr>
        <p:txBody>
          <a:bodyPr/>
          <a:lstStyle/>
          <a:p>
            <a:r>
              <a:rPr lang="da-DK" b="1">
                <a:solidFill>
                  <a:srgbClr val="C07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Hvordan adskiller man ting?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17B7A9E-A07F-7688-6B6F-B3ED9EFD3D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27794"/>
            <a:ext cx="1014630" cy="737392"/>
          </a:xfrm>
          <a:prstGeom prst="rect">
            <a:avLst/>
          </a:prstGeom>
        </p:spPr>
      </p:pic>
      <p:pic>
        <p:nvPicPr>
          <p:cNvPr id="7" name="Picture 2" descr="CFU får nyt logo">
            <a:extLst>
              <a:ext uri="{FF2B5EF4-FFF2-40B4-BE49-F238E27FC236}">
                <a16:creationId xmlns:a16="http://schemas.microsoft.com/office/drawing/2014/main" id="{B605C8FA-94BA-0CC6-9D2C-72126F886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652" y="6134983"/>
            <a:ext cx="636251" cy="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EF8399EC-4DCA-7F2D-8CEB-4B92DC67C53C}"/>
              </a:ext>
            </a:extLst>
          </p:cNvPr>
          <p:cNvSpPr txBox="1"/>
          <p:nvPr/>
        </p:nvSpPr>
        <p:spPr>
          <a:xfrm>
            <a:off x="1852830" y="6196435"/>
            <a:ext cx="185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401994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3de73cf-449c-470b-a45d-fc882adeee9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A0558F238722E4A87858A261B385A9A" ma:contentTypeVersion="19" ma:contentTypeDescription="Opret et nyt dokument." ma:contentTypeScope="" ma:versionID="0788032c4abe33e446ea11749bc4733c">
  <xsd:schema xmlns:xsd="http://www.w3.org/2001/XMLSchema" xmlns:xs="http://www.w3.org/2001/XMLSchema" xmlns:p="http://schemas.microsoft.com/office/2006/metadata/properties" xmlns:ns3="93de73cf-449c-470b-a45d-fc882adeee99" xmlns:ns4="5d1b4fd4-c07b-4c84-89e3-bdde29d7bf6f" targetNamespace="http://schemas.microsoft.com/office/2006/metadata/properties" ma:root="true" ma:fieldsID="e4ca84b9b59163a1aab6afee94c296a5" ns3:_="" ns4:_="">
    <xsd:import namespace="93de73cf-449c-470b-a45d-fc882adeee99"/>
    <xsd:import namespace="5d1b4fd4-c07b-4c84-89e3-bdde29d7bf6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LengthInSeconds" minOccurs="0"/>
                <xsd:element ref="ns3:MediaServiceSystemTag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de73cf-449c-470b-a45d-fc882adeee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1b4fd4-c07b-4c84-89e3-bdde29d7bf6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værdi for deling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B5808E-E542-4DB4-BA7B-61F3A915E4F7}">
  <ds:schemaRefs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93de73cf-449c-470b-a45d-fc882adeee99"/>
    <ds:schemaRef ds:uri="http://schemas.openxmlformats.org/package/2006/metadata/core-properties"/>
    <ds:schemaRef ds:uri="5d1b4fd4-c07b-4c84-89e3-bdde29d7bf6f"/>
  </ds:schemaRefs>
</ds:datastoreItem>
</file>

<file path=customXml/itemProps2.xml><?xml version="1.0" encoding="utf-8"?>
<ds:datastoreItem xmlns:ds="http://schemas.openxmlformats.org/officeDocument/2006/customXml" ds:itemID="{87B70B7D-1BB4-4A54-BE01-0E246D492F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de73cf-449c-470b-a45d-fc882adeee99"/>
    <ds:schemaRef ds:uri="5d1b4fd4-c07b-4c84-89e3-bdde29d7bf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95E6E5-5096-414C-ADE9-1439E90D1C7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5dbba49-ce06-496f-ac3e-0cf14361d934}" enabled="0" method="" siteId="{f5dbba49-ce06-496f-ac3e-0cf14361d93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613</Words>
  <Application>Microsoft Office PowerPoint</Application>
  <PresentationFormat>Widescreen</PresentationFormat>
  <Paragraphs>101</Paragraphs>
  <Slides>15</Slides>
  <Notes>13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Office-tema</vt:lpstr>
      <vt:lpstr>PowerPoint-præsentation</vt:lpstr>
      <vt:lpstr>Vi skal adskille produkter og lære, hvad de består af !</vt:lpstr>
      <vt:lpstr>Sikkerhedsregler </vt:lpstr>
      <vt:lpstr>Hvorfor skal man åbne produkter op?</vt:lpstr>
      <vt:lpstr>Hvorfor skal man reparere?</vt:lpstr>
      <vt:lpstr>Hvorfor skal man reparere?</vt:lpstr>
      <vt:lpstr>Hvilke redskaber bruger man?</vt:lpstr>
      <vt:lpstr>Typer af redskaber</vt:lpstr>
      <vt:lpstr>Hvordan adskiller man ting?</vt:lpstr>
      <vt:lpstr>Adskillelsesprocessen</vt:lpstr>
      <vt:lpstr>Hvad hedder delene?</vt:lpstr>
      <vt:lpstr>Udfordringer</vt:lpstr>
      <vt:lpstr>PowerPoint-præsentation</vt:lpstr>
      <vt:lpstr>Opsamling ifm. elevpræsentation 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Nikoline Sander Jensen</dc:creator>
  <cp:lastModifiedBy>Sophia Ruiz-Diaz Møller</cp:lastModifiedBy>
  <cp:revision>3</cp:revision>
  <dcterms:created xsi:type="dcterms:W3CDTF">2024-04-16T08:15:41Z</dcterms:created>
  <dcterms:modified xsi:type="dcterms:W3CDTF">2026-06-15T10:47:20Z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0x0101001A0558F238722E4A87858A261B385A9A</vt:lpwstr>
  </property>
</Properties>
</file>