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Anton"/>
      <p:regular r:id="rId11"/>
    </p:embeddedFont>
    <p:embeddedFont>
      <p:font typeface="Roboto Condensed"/>
      <p:regular r:id="rId12"/>
      <p:bold r:id="rId13"/>
      <p:italic r:id="rId14"/>
      <p:boldItalic r:id="rId15"/>
    </p:embeddedFont>
    <p:embeddedFont>
      <p:font typeface="Roboto Condensed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nton-regular.fntdata"/><Relationship Id="rId10" Type="http://schemas.openxmlformats.org/officeDocument/2006/relationships/slide" Target="slides/slide5.xml"/><Relationship Id="rId13" Type="http://schemas.openxmlformats.org/officeDocument/2006/relationships/font" Target="fonts/RobotoCondensed-bold.fntdata"/><Relationship Id="rId12" Type="http://schemas.openxmlformats.org/officeDocument/2006/relationships/font" Target="fonts/RobotoCondense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Condensed-boldItalic.fntdata"/><Relationship Id="rId14" Type="http://schemas.openxmlformats.org/officeDocument/2006/relationships/font" Target="fonts/RobotoCondensed-italic.fntdata"/><Relationship Id="rId17" Type="http://schemas.openxmlformats.org/officeDocument/2006/relationships/font" Target="fonts/RobotoCondensedLight-bold.fntdata"/><Relationship Id="rId16" Type="http://schemas.openxmlformats.org/officeDocument/2006/relationships/font" Target="fonts/RobotoCondensed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CondensedLight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Condensed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6b74f7a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6b74f7a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6b74f7a5c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f6b74f7a5c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 min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Når sprogmodellen svarer, </a:t>
            </a:r>
            <a:r>
              <a:rPr i="1" lang="da"/>
              <a:t>skal</a:t>
            </a:r>
            <a:r>
              <a:rPr lang="da"/>
              <a:t> det være ved at lægge de konkrete ord på bordet.</a:t>
            </a:r>
            <a:endParaRPr/>
          </a:p>
        </p:txBody>
      </p:sp>
      <p:sp>
        <p:nvSpPr>
          <p:cNvPr id="67" name="Google Shape;67;g3f6b74f7a5c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b74f7a5c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f6b74f7a5c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 min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1" lang="da" sz="1200"/>
              <a:t>Læreren bestemmer hvem der starter og tiden</a:t>
            </a:r>
            <a:br>
              <a:rPr i="1" lang="da" sz="1200"/>
            </a:br>
            <a:r>
              <a:rPr i="1" lang="da" sz="1200"/>
              <a:t>Læreren bestemmer hvor mange runder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Når sprogmodellen svarer, </a:t>
            </a:r>
            <a:r>
              <a:rPr i="1" lang="da"/>
              <a:t>skal</a:t>
            </a:r>
            <a:r>
              <a:rPr lang="da"/>
              <a:t> det være ved at lægge de konkrete ord på bordet.</a:t>
            </a:r>
            <a:endParaRPr/>
          </a:p>
        </p:txBody>
      </p:sp>
      <p:sp>
        <p:nvSpPr>
          <p:cNvPr id="78" name="Google Shape;78;g3f6b74f7a5c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6b74f7a5c_0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f6b74f7a5c_0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 min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i="1" lang="da" sz="1200"/>
              <a:t>Læreren bestemmer hvem der starter og tiden</a:t>
            </a:r>
            <a:br>
              <a:rPr i="1" lang="da" sz="1200"/>
            </a:br>
            <a:r>
              <a:rPr i="1" lang="da" sz="1200"/>
              <a:t>Læreren bestemmer hvor mange runder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Når sprogmodellen svarer, </a:t>
            </a:r>
            <a:r>
              <a:rPr i="1" lang="da"/>
              <a:t>skal</a:t>
            </a:r>
            <a:r>
              <a:rPr lang="da"/>
              <a:t> det være ved at lægge de konkrete ord på bordet.</a:t>
            </a:r>
            <a:endParaRPr/>
          </a:p>
        </p:txBody>
      </p:sp>
      <p:sp>
        <p:nvSpPr>
          <p:cNvPr id="90" name="Google Shape;90;g3f6b74f7a5c_0_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6b74f7a5c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f6b74f7a5c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20 min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f6b74f7a5c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508000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" type="body"/>
          </p:nvPr>
        </p:nvSpPr>
        <p:spPr>
          <a:xfrm>
            <a:off x="508000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98450" lvl="0" marL="45720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spcBef>
                <a:spcPts val="8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spcBef>
                <a:spcPts val="8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spcBef>
                <a:spcPts val="80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442997" y="4531022"/>
            <a:ext cx="51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/>
        </p:nvSpPr>
        <p:spPr>
          <a:xfrm>
            <a:off x="436950" y="160875"/>
            <a:ext cx="3080400" cy="43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rPr>
              <a:t>Bag of words</a:t>
            </a:r>
            <a:endParaRPr b="1" sz="3700">
              <a:solidFill>
                <a:schemeClr val="dk1"/>
              </a:solidFill>
              <a:latin typeface="Anton"/>
              <a:ea typeface="Anton"/>
              <a:cs typeface="Anton"/>
              <a:sym typeface="Ant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5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 analog øvelse med ordposer</a:t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15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Kan I gennemskue hvad posen indeholder?</a:t>
            </a:r>
            <a:br>
              <a:rPr lang="da" sz="15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</a:br>
            <a:br>
              <a:rPr lang="da" sz="15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</a:br>
            <a:r>
              <a:rPr lang="da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I skal arbejde i grupper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Hvert gruppe får en pose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Kig på posen og skab et overblik over posens indhold 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Kan I gætte posens tema 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	Fx ”supermarked”</a:t>
            </a:r>
            <a:endParaRPr sz="12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63" name="Google Shape;63;p15" title="IMG20241114110024.jpg"/>
          <p:cNvPicPr preferRelativeResize="0"/>
          <p:nvPr/>
        </p:nvPicPr>
        <p:blipFill rotWithShape="1">
          <a:blip r:embed="rId3">
            <a:alphaModFix amt="54000"/>
          </a:blip>
          <a:srcRect b="0" l="14778" r="0" t="0"/>
          <a:stretch/>
        </p:blipFill>
        <p:spPr>
          <a:xfrm>
            <a:off x="3327974" y="12513"/>
            <a:ext cx="5816023" cy="5118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0" y="-2"/>
            <a:ext cx="3495300" cy="5143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16"/>
          <p:cNvSpPr/>
          <p:nvPr/>
        </p:nvSpPr>
        <p:spPr>
          <a:xfrm rot="10800000">
            <a:off x="3495354" y="-1"/>
            <a:ext cx="792300" cy="5143500"/>
          </a:xfrm>
          <a:prstGeom prst="triangle">
            <a:avLst>
              <a:gd fmla="val 100000" name="adj"/>
            </a:avLst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16"/>
          <p:cNvSpPr txBox="1"/>
          <p:nvPr>
            <p:ph type="title"/>
          </p:nvPr>
        </p:nvSpPr>
        <p:spPr>
          <a:xfrm>
            <a:off x="505315" y="482600"/>
            <a:ext cx="35886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Trebuchet MS"/>
              <a:buNone/>
            </a:pPr>
            <a:r>
              <a:rPr b="1" lang="da" sz="22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 leger sprogmodel</a:t>
            </a:r>
            <a:br>
              <a:rPr b="1" lang="da" sz="22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22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At konstruere sætninger</a:t>
            </a:r>
            <a:endParaRPr sz="280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505315" y="1620442"/>
            <a:ext cx="29805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da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 skal nu konstruere små sætninger, der giver mening med jeres ordpose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52400" lvl="1" marL="558800" rtl="0" algn="l"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90500" lvl="0" marL="254000" rtl="0" algn="l"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52400" lvl="1" marL="558800" rtl="0" algn="l"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Et billede, der indeholder tegning, skitse, illustration/afbildning, clipart&#10;&#10;Automatisk genereret beskrivelse" id="74" name="Google Shape;7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212" y="729456"/>
            <a:ext cx="3675203" cy="3675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1" name="Google Shape;81;p17"/>
          <p:cNvSpPr/>
          <p:nvPr/>
        </p:nvSpPr>
        <p:spPr>
          <a:xfrm>
            <a:off x="0" y="-2"/>
            <a:ext cx="3495300" cy="5143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2" name="Google Shape;82;p17"/>
          <p:cNvSpPr/>
          <p:nvPr/>
        </p:nvSpPr>
        <p:spPr>
          <a:xfrm rot="10800000">
            <a:off x="3495354" y="-1"/>
            <a:ext cx="792300" cy="5143500"/>
          </a:xfrm>
          <a:prstGeom prst="triangle">
            <a:avLst>
              <a:gd fmla="val 100000" name="adj"/>
            </a:avLst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505315" y="482600"/>
            <a:ext cx="35886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Trebuchet MS"/>
              <a:buNone/>
            </a:pPr>
            <a:r>
              <a:rPr b="1"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 leger sprogmodel</a:t>
            </a:r>
            <a:br>
              <a:rPr b="1"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Spørgsmål &amp; svar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505315" y="1620442"/>
            <a:ext cx="29805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0000"/>
          </a:bodyPr>
          <a:lstStyle/>
          <a:p>
            <a:pPr indent="0" lvl="1" marL="0" rtl="0" algn="l">
              <a:spcBef>
                <a:spcPts val="0"/>
              </a:spcBef>
              <a:spcAft>
                <a:spcPts val="0"/>
              </a:spcAft>
              <a:buSzPct val="78571"/>
              <a:buNone/>
            </a:pP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Find den gruppe, der har et beslægtet tema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0" rtl="0" algn="l">
              <a:spcBef>
                <a:spcPts val="800"/>
              </a:spcBef>
              <a:spcAft>
                <a:spcPts val="0"/>
              </a:spcAft>
              <a:buSzPct val="71429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0" rtl="0" algn="l">
              <a:spcBef>
                <a:spcPts val="800"/>
              </a:spcBef>
              <a:spcAft>
                <a:spcPts val="0"/>
              </a:spcAft>
              <a:buSzPct val="81250"/>
              <a:buNone/>
            </a:pPr>
            <a:r>
              <a:rPr lang="da" sz="16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 skal nu på skift lege sprogmodel og menneske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0" rtl="0" algn="l">
              <a:spcBef>
                <a:spcPts val="800"/>
              </a:spcBef>
              <a:spcAft>
                <a:spcPts val="0"/>
              </a:spcAft>
              <a:buSzPct val="71429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0" rtl="0" algn="l">
              <a:spcBef>
                <a:spcPts val="800"/>
              </a:spcBef>
              <a:spcAft>
                <a:spcPts val="0"/>
              </a:spcAft>
              <a:buSzPct val="78571"/>
              <a:buNone/>
            </a:pP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Regler:</a:t>
            </a:r>
            <a:br>
              <a:rPr lang="da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400" u="sng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Sprogmodellen</a:t>
            </a: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skal forsøge at svare på spørgsmål fra mennesket.</a:t>
            </a:r>
            <a:b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Sprogmodellen må kun svare med ord fra deres ordpose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0" rtl="0" algn="l">
              <a:spcBef>
                <a:spcPts val="800"/>
              </a:spcBef>
              <a:spcAft>
                <a:spcPts val="0"/>
              </a:spcAft>
              <a:buSzPct val="78571"/>
              <a:buNone/>
            </a:pPr>
            <a:r>
              <a:rPr lang="da" sz="1400" u="sng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Mennesket</a:t>
            </a: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må stille spørgsmål frit, dog ud fra det overordnede tema </a:t>
            </a:r>
            <a:b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(fx supermarked)</a:t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Et billede, der indeholder tegning, skitse, illustration/afbildning, clipart&#10;&#10;Automatisk genereret beskrivelse" id="85" name="Google Shape;8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212" y="729456"/>
            <a:ext cx="3675203" cy="367520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 flipH="1">
            <a:off x="8816722" y="3009900"/>
            <a:ext cx="336600" cy="2133600"/>
          </a:xfrm>
          <a:prstGeom prst="triangle">
            <a:avLst>
              <a:gd fmla="val 0" name="adj"/>
            </a:avLst>
          </a:prstGeom>
          <a:solidFill>
            <a:schemeClr val="accent1">
              <a:alpha val="84710"/>
            </a:schemeClr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0" y="-2"/>
            <a:ext cx="3495300" cy="5143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8"/>
          <p:cNvSpPr/>
          <p:nvPr/>
        </p:nvSpPr>
        <p:spPr>
          <a:xfrm rot="10800000">
            <a:off x="3495354" y="-1"/>
            <a:ext cx="792300" cy="5143500"/>
          </a:xfrm>
          <a:prstGeom prst="triangle">
            <a:avLst>
              <a:gd fmla="val 100000" name="adj"/>
            </a:avLst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505325" y="482600"/>
            <a:ext cx="2990100" cy="44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90"/>
              <a:buFont typeface="Trebuchet MS"/>
              <a:buNone/>
            </a:pPr>
            <a:r>
              <a:t/>
            </a:r>
            <a:endParaRPr sz="209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rPr lang="da" sz="173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Hvordan gik det med samtalen?</a:t>
            </a:r>
            <a:br>
              <a:rPr lang="da" sz="173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73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Prompt og svar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Sprogmodel: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Hvad kunne I svare på?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Hvad kunne I ikke svare på?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Hvorfor var det svært?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Hvad manglede I? </a:t>
            </a:r>
            <a:endParaRPr sz="128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t/>
            </a: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Menneske: </a:t>
            </a:r>
            <a:br>
              <a:rPr lang="da" sz="146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Hvordan gik samtalerne?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Fik I svar på jeres spørgsmål? </a:t>
            </a: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Hvad var gode spørgsmål, som gav meningsfulde svar?</a:t>
            </a:r>
            <a:endParaRPr sz="146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br>
              <a:rPr lang="da" sz="1190">
                <a:solidFill>
                  <a:srgbClr val="FEFEFE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t/>
            </a: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t/>
            </a: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1" marL="127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10"/>
              <a:buFont typeface="Arial"/>
              <a:buNone/>
            </a:pPr>
            <a:r>
              <a:t/>
            </a:r>
            <a:endParaRPr sz="1190">
              <a:solidFill>
                <a:srgbClr val="FEFEFE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90"/>
              <a:buFont typeface="Trebuchet MS"/>
              <a:buNone/>
            </a:pPr>
            <a:r>
              <a:t/>
            </a:r>
            <a:endParaRPr sz="209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Et billede, der indeholder tegning, skitse, illustration/afbildning, clipart&#10;&#10;Automatisk genereret beskrivelse" id="96" name="Google Shape;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3212" y="729456"/>
            <a:ext cx="3675203" cy="3675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0" y="-2"/>
            <a:ext cx="3495300" cy="51435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Google Shape;104;p19"/>
          <p:cNvSpPr/>
          <p:nvPr/>
        </p:nvSpPr>
        <p:spPr>
          <a:xfrm rot="10800000">
            <a:off x="3495354" y="-1"/>
            <a:ext cx="792300" cy="5143500"/>
          </a:xfrm>
          <a:prstGeom prst="triangle">
            <a:avLst>
              <a:gd fmla="val 100000" name="adj"/>
            </a:avLst>
          </a:prstGeom>
          <a:solidFill>
            <a:srgbClr val="333333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5" name="Google Shape;105;p19"/>
          <p:cNvSpPr txBox="1"/>
          <p:nvPr>
            <p:ph type="title"/>
          </p:nvPr>
        </p:nvSpPr>
        <p:spPr>
          <a:xfrm>
            <a:off x="505315" y="482600"/>
            <a:ext cx="33366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Trebuchet MS"/>
              <a:buNone/>
            </a:pPr>
            <a:r>
              <a:rPr b="1"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Næste skridt (ekstra)</a:t>
            </a:r>
            <a:br>
              <a:rPr b="1"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b="1" lang="da" sz="21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Forbedring med nye ord</a:t>
            </a:r>
            <a:endParaRPr b="1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505315" y="1620442"/>
            <a:ext cx="2980500" cy="25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da" sz="15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1. Sprogmodellen  </a:t>
            </a:r>
            <a:br>
              <a:rPr lang="da" sz="15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</a:br>
            <a:r>
              <a:rPr lang="da" sz="15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 må nu tilføje 10 ord til jeres ordpose, så I bedre kan svare på spørgsmål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5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SzPts val="1200"/>
              <a:buNone/>
            </a:pPr>
            <a:r>
              <a:rPr lang="da" sz="15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2. Gentag ”spørgsmål og svar” med den nye samling af ord i posen</a:t>
            </a:r>
            <a:endParaRPr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90500" lvl="0" marL="254000" rtl="0" algn="l"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52400" lvl="1" marL="558800" rtl="0" algn="l"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descr="Et billede, der indeholder tegning, skitse, tegneserie, diagram&#10;&#10;Beskrivelsen er genereret automatisk" id="107" name="Google Shape;10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7092" y="1329612"/>
            <a:ext cx="4178477" cy="2350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